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diagrams/data1.xml" ContentType="application/vnd.openxmlformats-officedocument.drawingml.diagramData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3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3.xml" ContentType="application/vnd.openxmlformats-officedocument.themeOverride+xml"/>
  <Override PartName="/ppt/webextensions/taskpanes.xml" ContentType="application/vnd.ms-office.webextensiontaskpanes+xml"/>
  <Override PartName="/ppt/webextensions/webextension1.xml" ContentType="application/vnd.ms-office.webextension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charts/chart1.xml" ContentType="application/vnd.openxmlformats-officedocument.drawingml.chart+xml"/>
  <Override PartName="/ppt/diagrams/drawing1.xml" ContentType="application/vnd.ms-office.drawingml.diagramDrawing+xml"/>
  <Override PartName="/ppt/diagrams/colors1.xml" ContentType="application/vnd.openxmlformats-officedocument.drawingml.diagramColors+xml"/>
  <Override PartName="/ppt/diagrams/quickStyle1.xml" ContentType="application/vnd.openxmlformats-officedocument.drawingml.diagramStyle+xml"/>
  <Override PartName="/ppt/diagrams/layout1.xml" ContentType="application/vnd.openxmlformats-officedocument.drawingml.diagramLayout+xml"/>
  <Override PartName="/ppt/theme/themeOverride1.xml" ContentType="application/vnd.openxmlformats-officedocument.themeOverride+xml"/>
  <Override PartName="/ppt/theme/theme2.xml" ContentType="application/vnd.openxmlformats-officedocument.theme+xml"/>
  <Override PartName="/ppt/commentAuthors.xml" ContentType="application/vnd.openxmlformats-officedocument.presentationml.commentAuthors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12" r:id="rId4"/>
  </p:sldMasterIdLst>
  <p:notesMasterIdLst>
    <p:notesMasterId r:id="rId28"/>
  </p:notesMasterIdLst>
  <p:sldIdLst>
    <p:sldId id="372" r:id="rId5"/>
    <p:sldId id="383" r:id="rId6"/>
    <p:sldId id="256" r:id="rId7"/>
    <p:sldId id="872" r:id="rId8"/>
    <p:sldId id="374" r:id="rId9"/>
    <p:sldId id="706" r:id="rId10"/>
    <p:sldId id="709" r:id="rId11"/>
    <p:sldId id="873" r:id="rId12"/>
    <p:sldId id="644" r:id="rId13"/>
    <p:sldId id="260" r:id="rId14"/>
    <p:sldId id="871" r:id="rId15"/>
    <p:sldId id="261" r:id="rId16"/>
    <p:sldId id="874" r:id="rId17"/>
    <p:sldId id="869" r:id="rId18"/>
    <p:sldId id="875" r:id="rId19"/>
    <p:sldId id="876" r:id="rId20"/>
    <p:sldId id="877" r:id="rId21"/>
    <p:sldId id="297" r:id="rId22"/>
    <p:sldId id="442" r:id="rId23"/>
    <p:sldId id="637" r:id="rId24"/>
    <p:sldId id="630" r:id="rId25"/>
    <p:sldId id="868" r:id="rId26"/>
    <p:sldId id="318" r:id="rId2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a Obando" initials="JO" lastIdx="10" clrIdx="0">
    <p:extLst>
      <p:ext uri="{19B8F6BF-5375-455C-9EA6-DF929625EA0E}">
        <p15:presenceInfo xmlns:p15="http://schemas.microsoft.com/office/powerpoint/2012/main" userId="S::juliana.obando@swisscontact.org::038b840d-4993-4a72-9f61-69e390ce8a47" providerId="AD"/>
      </p:ext>
    </p:extLst>
  </p:cmAuthor>
  <p:cmAuthor id="2" name="Microsoft Office User" initials="MOU" lastIdx="1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3A6"/>
    <a:srgbClr val="BC622B"/>
    <a:srgbClr val="441627"/>
    <a:srgbClr val="DC8060"/>
    <a:srgbClr val="FFDF9F"/>
    <a:srgbClr val="E7D4B0"/>
    <a:srgbClr val="98B53A"/>
    <a:srgbClr val="343B7C"/>
    <a:srgbClr val="53BD97"/>
    <a:srgbClr val="F6D79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Estilo medio 3 - Énfasis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Estilo temático 1 - Énfasis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Estilo temático 1 - Énfasis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Estilo temático 1 - Énfasis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5940675A-B579-460E-94D1-54222C63F5DA}" styleName="Sin estilo, cuadrícula de la tabla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Estilo claro 3 - Acento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00A15C55-8517-42AA-B614-E9B94910E393}" styleName="Estilo medio 2 - Énfasis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929F9F4-4A8F-4326-A1B4-22849713DDAB}" styleName="Estilo oscuro 1 - Énfasis 4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wholeTbl>
    <a:band1H>
      <a:tcStyle>
        <a:tcBdr/>
        <a:fill>
          <a:solidFill>
            <a:schemeClr val="accent4">
              <a:shade val="60000"/>
            </a:schemeClr>
          </a:solidFill>
        </a:fill>
      </a:tcStyle>
    </a:band1H>
    <a:band1V>
      <a:tcStyle>
        <a:tcBdr/>
        <a:fill>
          <a:solidFill>
            <a:schemeClr val="accent4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4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4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4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AF606853-7671-496A-8E4F-DF71F8EC918B}" styleName="Estilo oscuro 1 - Énfasis 6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wholeTbl>
    <a:band1H>
      <a:tcStyle>
        <a:tcBdr/>
        <a:fill>
          <a:solidFill>
            <a:schemeClr val="accent6">
              <a:shade val="60000"/>
            </a:schemeClr>
          </a:solidFill>
        </a:fill>
      </a:tcStyle>
    </a:band1H>
    <a:band1V>
      <a:tcStyle>
        <a:tcBdr/>
        <a:fill>
          <a:solidFill>
            <a:schemeClr val="accent6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6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6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6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93296810-A885-4BE3-A3E7-6D5BEEA58F35}" styleName="Estilo medio 2 - Énfasis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2833802-FEF1-4C79-8D5D-14CF1EAF98D9}" styleName="Estilo claro 2 - Acento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5817" autoAdjust="0"/>
    <p:restoredTop sz="91337" autoAdjust="0"/>
  </p:normalViewPr>
  <p:slideViewPr>
    <p:cSldViewPr snapToGrid="0">
      <p:cViewPr>
        <p:scale>
          <a:sx n="97" d="100"/>
          <a:sy n="97" d="100"/>
        </p:scale>
        <p:origin x="1008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about:blank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dmin\Downloads\AreasDeforestacion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solidFill>
                  <a:srgbClr val="441627"/>
                </a:solidFill>
                <a:latin typeface="Proxima Nova Rg" panose="02000506030000020004" pitchFamily="50" charset="0"/>
              </a:rPr>
              <a:t>ÁREAS</a:t>
            </a:r>
            <a:r>
              <a:rPr lang="en-US" baseline="0" dirty="0">
                <a:solidFill>
                  <a:srgbClr val="441627"/>
                </a:solidFill>
                <a:latin typeface="Proxima Nova Rg" panose="02000506030000020004" pitchFamily="50" charset="0"/>
              </a:rPr>
              <a:t> DE DEFORESTACIÓN</a:t>
            </a:r>
            <a:r>
              <a:rPr lang="en-US" dirty="0">
                <a:solidFill>
                  <a:srgbClr val="441627"/>
                </a:solidFill>
                <a:latin typeface="Proxima Nova Rg" panose="02000506030000020004" pitchFamily="50" charset="0"/>
              </a:rPr>
              <a:t> (HA)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9.1488862416120295E-2"/>
          <c:y val="0.31302640142485744"/>
          <c:w val="0.85639768310557207"/>
          <c:h val="0.59155339125697648"/>
        </c:manualLayout>
      </c:layout>
      <c:bar3DChart>
        <c:barDir val="col"/>
        <c:grouping val="clustered"/>
        <c:varyColors val="0"/>
        <c:ser>
          <c:idx val="1"/>
          <c:order val="0"/>
          <c:tx>
            <c:strRef>
              <c:f>DOCUMENTO!$P$3</c:f>
              <c:strCache>
                <c:ptCount val="1"/>
                <c:pt idx="0">
                  <c:v>ÁREA (HA)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944444444444442E-2"/>
                  <c:y val="-2.77777777777777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557-3F4E-99BF-22C045CD63B1}"/>
                </c:ext>
              </c:extLst>
            </c:dLbl>
            <c:dLbl>
              <c:idx val="1"/>
              <c:layout>
                <c:manualLayout>
                  <c:x val="1.3888888888888838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557-3F4E-99BF-22C045CD63B1}"/>
                </c:ext>
              </c:extLst>
            </c:dLbl>
            <c:dLbl>
              <c:idx val="2"/>
              <c:layout>
                <c:manualLayout>
                  <c:x val="1.6666666666666666E-2"/>
                  <c:y val="-1.388888888888888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557-3F4E-99BF-22C045CD63B1}"/>
                </c:ext>
              </c:extLst>
            </c:dLbl>
            <c:dLbl>
              <c:idx val="3"/>
              <c:layout>
                <c:manualLayout>
                  <c:x val="1.6666666666666666E-2"/>
                  <c:y val="-1.38888888888889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557-3F4E-99BF-22C045CD63B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DOCUMENTO!$O$4:$O$7</c:f>
              <c:numCache>
                <c:formatCode>General</c:formatCode>
                <c:ptCount val="4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</c:numCache>
            </c:numRef>
          </c:cat>
          <c:val>
            <c:numRef>
              <c:f>DOCUMENTO!$P$4:$P$7</c:f>
              <c:numCache>
                <c:formatCode>0.00</c:formatCode>
                <c:ptCount val="4"/>
                <c:pt idx="0">
                  <c:v>673.93434099999979</c:v>
                </c:pt>
                <c:pt idx="1">
                  <c:v>436.82486199999994</c:v>
                </c:pt>
                <c:pt idx="2">
                  <c:v>554.11913800000013</c:v>
                </c:pt>
                <c:pt idx="3">
                  <c:v>847.09124400000042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0557-3F4E-99BF-22C045CD63B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04344840"/>
        <c:axId val="804348120"/>
        <c:axId val="0"/>
      </c:bar3DChart>
      <c:catAx>
        <c:axId val="80434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O"/>
          </a:p>
        </c:txPr>
        <c:crossAx val="804348120"/>
        <c:crosses val="autoZero"/>
        <c:auto val="1"/>
        <c:lblAlgn val="ctr"/>
        <c:lblOffset val="100"/>
        <c:noMultiLvlLbl val="0"/>
      </c:catAx>
      <c:valAx>
        <c:axId val="804348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O"/>
          </a:p>
        </c:txPr>
        <c:crossAx val="80434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dirty="0">
                <a:latin typeface="Proxima Nova Rg" panose="02000506030000020004" pitchFamily="50" charset="0"/>
              </a:rPr>
              <a:t>ÁREAS</a:t>
            </a:r>
            <a:r>
              <a:rPr lang="en-US" baseline="0" dirty="0">
                <a:latin typeface="Proxima Nova Rg" panose="02000506030000020004" pitchFamily="50" charset="0"/>
              </a:rPr>
              <a:t> DE DEFORESTACIÓN</a:t>
            </a:r>
            <a:r>
              <a:rPr lang="en-US" dirty="0">
                <a:latin typeface="Proxima Nova Rg" panose="02000506030000020004" pitchFamily="50" charset="0"/>
              </a:rPr>
              <a:t> (HA)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CO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clustered"/>
        <c:varyColors val="0"/>
        <c:ser>
          <c:idx val="0"/>
          <c:order val="0"/>
          <c:tx>
            <c:strRef>
              <c:f>DOCUMENTO!$S$3</c:f>
              <c:strCache>
                <c:ptCount val="1"/>
                <c:pt idx="0">
                  <c:v>ÁREA (HA)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6666666666666666E-2"/>
                  <c:y val="-4.62962962962962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6EB0-C94D-9A2A-2C93DFC45576}"/>
                </c:ext>
              </c:extLst>
            </c:dLbl>
            <c:dLbl>
              <c:idx val="1"/>
              <c:layout>
                <c:manualLayout>
                  <c:x val="1.6666666666666666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6EB0-C94D-9A2A-2C93DFC45576}"/>
                </c:ext>
              </c:extLst>
            </c:dLbl>
            <c:dLbl>
              <c:idx val="2"/>
              <c:layout>
                <c:manualLayout>
                  <c:x val="1.9444444444444344E-2"/>
                  <c:y val="-3.240740740740740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6EB0-C94D-9A2A-2C93DFC4557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DOCUMENTO!$R$4:$R$6</c:f>
              <c:numCache>
                <c:formatCode>General</c:formatCode>
                <c:ptCount val="3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</c:numCache>
            </c:numRef>
          </c:cat>
          <c:val>
            <c:numRef>
              <c:f>DOCUMENTO!$S$4:$S$6</c:f>
              <c:numCache>
                <c:formatCode>0.00</c:formatCode>
                <c:ptCount val="3"/>
                <c:pt idx="0">
                  <c:v>518.38919399999997</c:v>
                </c:pt>
                <c:pt idx="1">
                  <c:v>845.33685400000024</c:v>
                </c:pt>
                <c:pt idx="2">
                  <c:v>824.40592800000002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B0-C94D-9A2A-2C93DFC4557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804344840"/>
        <c:axId val="804348120"/>
        <c:axId val="0"/>
      </c:bar3DChart>
      <c:catAx>
        <c:axId val="804344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O"/>
          </a:p>
        </c:txPr>
        <c:crossAx val="804348120"/>
        <c:crosses val="autoZero"/>
        <c:auto val="1"/>
        <c:lblAlgn val="ctr"/>
        <c:lblOffset val="100"/>
        <c:noMultiLvlLbl val="0"/>
      </c:catAx>
      <c:valAx>
        <c:axId val="8043481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CO"/>
          </a:p>
        </c:txPr>
        <c:crossAx val="8043448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C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style1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600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lt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35654FB-B8DF-6E40-82D2-1A08B1C7CE75}" type="doc">
      <dgm:prSet loTypeId="urn:microsoft.com/office/officeart/2005/8/layout/h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B4FE766B-5E8E-AD40-93E3-EDA15BF97C38}">
      <dgm:prSet phldrT="[Texto]" custT="1"/>
      <dgm:spPr/>
      <dgm:t>
        <a:bodyPr/>
        <a:lstStyle/>
        <a:p>
          <a:r>
            <a:rPr lang="es-MX" sz="2400" b="0" dirty="0">
              <a:latin typeface="Proxima Nova ExCn Extrabld" panose="020B0908030502060204" pitchFamily="34" charset="0"/>
            </a:rPr>
            <a:t>Cauca</a:t>
          </a:r>
        </a:p>
      </dgm:t>
    </dgm:pt>
    <dgm:pt modelId="{3002BCEC-B209-5548-8FD8-072A793AD271}" type="parTrans" cxnId="{DB8FFE88-BC99-C946-AF83-98C765BDE1EA}">
      <dgm:prSet/>
      <dgm:spPr/>
      <dgm:t>
        <a:bodyPr/>
        <a:lstStyle/>
        <a:p>
          <a:endParaRPr lang="es-MX" sz="1000"/>
        </a:p>
      </dgm:t>
    </dgm:pt>
    <dgm:pt modelId="{717D28D4-BFB9-4C48-9E25-F8C3C717D913}" type="sibTrans" cxnId="{DB8FFE88-BC99-C946-AF83-98C765BDE1EA}">
      <dgm:prSet/>
      <dgm:spPr/>
      <dgm:t>
        <a:bodyPr/>
        <a:lstStyle/>
        <a:p>
          <a:endParaRPr lang="es-MX" sz="1000"/>
        </a:p>
      </dgm:t>
    </dgm:pt>
    <dgm:pt modelId="{D43E1E5E-6D10-B64A-938C-E7205CC47334}">
      <dgm:prSet phldrT="[Texto]" custT="1"/>
      <dgm:spPr/>
      <dgm:t>
        <a:bodyPr/>
        <a:lstStyle/>
        <a:p>
          <a:r>
            <a:rPr lang="es-MX" sz="1400" dirty="0">
              <a:latin typeface="Proxima Nova Th" panose="02000506030000020004" pitchFamily="50" charset="0"/>
            </a:rPr>
            <a:t>125 productores</a:t>
          </a:r>
        </a:p>
      </dgm:t>
    </dgm:pt>
    <dgm:pt modelId="{3C5CE936-87DC-364E-B9FF-848CE1FF25A5}" type="parTrans" cxnId="{131938AB-2362-094A-83FE-C687751F83DF}">
      <dgm:prSet/>
      <dgm:spPr/>
      <dgm:t>
        <a:bodyPr/>
        <a:lstStyle/>
        <a:p>
          <a:endParaRPr lang="es-MX" sz="1000"/>
        </a:p>
      </dgm:t>
    </dgm:pt>
    <dgm:pt modelId="{DF665AD0-B73E-6A45-B67A-76EDF5011ADF}" type="sibTrans" cxnId="{131938AB-2362-094A-83FE-C687751F83DF}">
      <dgm:prSet/>
      <dgm:spPr/>
      <dgm:t>
        <a:bodyPr/>
        <a:lstStyle/>
        <a:p>
          <a:endParaRPr lang="es-MX" sz="1000"/>
        </a:p>
      </dgm:t>
    </dgm:pt>
    <dgm:pt modelId="{64F8F1F1-4448-9F47-A1F1-4022C75C25BC}">
      <dgm:prSet phldrT="[Texto]" custT="1"/>
      <dgm:spPr/>
      <dgm:t>
        <a:bodyPr/>
        <a:lstStyle/>
        <a:p>
          <a:r>
            <a:rPr lang="es-MX" sz="2400" dirty="0">
              <a:latin typeface="Proxima Nova ExCn Extrabld" panose="020B0908030502060204" pitchFamily="34" charset="0"/>
            </a:rPr>
            <a:t>Putumayo</a:t>
          </a:r>
        </a:p>
      </dgm:t>
    </dgm:pt>
    <dgm:pt modelId="{4CDD76F3-E940-F948-968C-14964285DF3C}" type="parTrans" cxnId="{34E3898C-A86F-464F-A573-59EB5B062443}">
      <dgm:prSet/>
      <dgm:spPr/>
      <dgm:t>
        <a:bodyPr/>
        <a:lstStyle/>
        <a:p>
          <a:endParaRPr lang="es-MX" sz="1000"/>
        </a:p>
      </dgm:t>
    </dgm:pt>
    <dgm:pt modelId="{51EE7023-DCCA-4745-A966-4103B3287929}" type="sibTrans" cxnId="{34E3898C-A86F-464F-A573-59EB5B062443}">
      <dgm:prSet/>
      <dgm:spPr/>
      <dgm:t>
        <a:bodyPr/>
        <a:lstStyle/>
        <a:p>
          <a:endParaRPr lang="es-MX" sz="1000"/>
        </a:p>
      </dgm:t>
    </dgm:pt>
    <dgm:pt modelId="{39170ED0-013E-4142-9807-8D759DC164D2}">
      <dgm:prSet phldrT="[Texto]" custT="1"/>
      <dgm:spPr/>
      <dgm:t>
        <a:bodyPr/>
        <a:lstStyle/>
        <a:p>
          <a:r>
            <a:rPr lang="es-MX" sz="1400" dirty="0">
              <a:latin typeface="Proxima Nova Th" panose="02000506030000020004" pitchFamily="50" charset="0"/>
            </a:rPr>
            <a:t>Mas de 200 productores</a:t>
          </a:r>
        </a:p>
      </dgm:t>
    </dgm:pt>
    <dgm:pt modelId="{393B5FD6-8BAD-3A4D-BCC0-A663B183C1FE}" type="parTrans" cxnId="{D5A3EF13-4205-0548-ACCE-ECA9276C8338}">
      <dgm:prSet/>
      <dgm:spPr/>
      <dgm:t>
        <a:bodyPr/>
        <a:lstStyle/>
        <a:p>
          <a:endParaRPr lang="es-MX" sz="1000"/>
        </a:p>
      </dgm:t>
    </dgm:pt>
    <dgm:pt modelId="{729C458D-58A4-0444-80D5-5AB603AE5A05}" type="sibTrans" cxnId="{D5A3EF13-4205-0548-ACCE-ECA9276C8338}">
      <dgm:prSet/>
      <dgm:spPr/>
      <dgm:t>
        <a:bodyPr/>
        <a:lstStyle/>
        <a:p>
          <a:endParaRPr lang="es-MX" sz="1000"/>
        </a:p>
      </dgm:t>
    </dgm:pt>
    <dgm:pt modelId="{DE49FE02-5156-0949-96BF-D9B34E0F849F}">
      <dgm:prSet phldrT="[Texto]" custT="1"/>
      <dgm:spPr/>
      <dgm:t>
        <a:bodyPr/>
        <a:lstStyle/>
        <a:p>
          <a:r>
            <a:rPr lang="es-MX" sz="2400" dirty="0">
              <a:latin typeface="Proxima Nova ExCn Extrabld" panose="020B0908030502060204" pitchFamily="34" charset="0"/>
            </a:rPr>
            <a:t>Caquetá</a:t>
          </a:r>
        </a:p>
      </dgm:t>
    </dgm:pt>
    <dgm:pt modelId="{D55AC4B6-939F-7F4E-84E4-5660497DB4A1}" type="parTrans" cxnId="{88104E25-98A7-F946-9EAB-E0CD4D012AF3}">
      <dgm:prSet/>
      <dgm:spPr/>
      <dgm:t>
        <a:bodyPr/>
        <a:lstStyle/>
        <a:p>
          <a:endParaRPr lang="es-MX" sz="1000"/>
        </a:p>
      </dgm:t>
    </dgm:pt>
    <dgm:pt modelId="{5D0EA04C-9CA2-F04E-914E-80784167B454}" type="sibTrans" cxnId="{88104E25-98A7-F946-9EAB-E0CD4D012AF3}">
      <dgm:prSet/>
      <dgm:spPr/>
      <dgm:t>
        <a:bodyPr/>
        <a:lstStyle/>
        <a:p>
          <a:endParaRPr lang="es-MX" sz="1000"/>
        </a:p>
      </dgm:t>
    </dgm:pt>
    <dgm:pt modelId="{D73CF83B-5D33-6D43-8864-8CE29C87AE8B}">
      <dgm:prSet phldrT="[Texto]" custT="1"/>
      <dgm:spPr/>
      <dgm:t>
        <a:bodyPr/>
        <a:lstStyle/>
        <a:p>
          <a:r>
            <a:rPr lang="es-MX" sz="1400" dirty="0">
              <a:latin typeface="Proxima Nova Th" panose="02000506030000020004" pitchFamily="50" charset="0"/>
            </a:rPr>
            <a:t>35 productores</a:t>
          </a:r>
        </a:p>
      </dgm:t>
    </dgm:pt>
    <dgm:pt modelId="{246CCCEC-99C2-FB45-8E2E-455EDD800567}" type="parTrans" cxnId="{32596E19-4773-944D-8700-B60DAD643319}">
      <dgm:prSet/>
      <dgm:spPr/>
      <dgm:t>
        <a:bodyPr/>
        <a:lstStyle/>
        <a:p>
          <a:endParaRPr lang="es-MX" sz="1000"/>
        </a:p>
      </dgm:t>
    </dgm:pt>
    <dgm:pt modelId="{8AFBCDA2-B415-B343-AA79-0DE38A188D87}" type="sibTrans" cxnId="{32596E19-4773-944D-8700-B60DAD643319}">
      <dgm:prSet/>
      <dgm:spPr/>
      <dgm:t>
        <a:bodyPr/>
        <a:lstStyle/>
        <a:p>
          <a:endParaRPr lang="es-MX" sz="1000"/>
        </a:p>
      </dgm:t>
    </dgm:pt>
    <dgm:pt modelId="{5592F568-7F6A-F848-BD5B-3BCCDAD22BE2}" type="pres">
      <dgm:prSet presAssocID="{A35654FB-B8DF-6E40-82D2-1A08B1C7CE75}" presName="Name0" presStyleCnt="0">
        <dgm:presLayoutVars>
          <dgm:dir/>
          <dgm:animLvl val="lvl"/>
          <dgm:resizeHandles val="exact"/>
        </dgm:presLayoutVars>
      </dgm:prSet>
      <dgm:spPr/>
    </dgm:pt>
    <dgm:pt modelId="{407A9478-2512-F048-84C8-1D65B4A00114}" type="pres">
      <dgm:prSet presAssocID="{B4FE766B-5E8E-AD40-93E3-EDA15BF97C38}" presName="composite" presStyleCnt="0"/>
      <dgm:spPr/>
    </dgm:pt>
    <dgm:pt modelId="{4CEEB637-60E6-074C-A0D0-9E66C5BBCF2A}" type="pres">
      <dgm:prSet presAssocID="{B4FE766B-5E8E-AD40-93E3-EDA15BF97C38}" presName="parTx" presStyleLbl="alignNode1" presStyleIdx="0" presStyleCnt="3" custLinFactNeighborX="-34810" custLinFactNeighborY="-2835">
        <dgm:presLayoutVars>
          <dgm:chMax val="0"/>
          <dgm:chPref val="0"/>
          <dgm:bulletEnabled val="1"/>
        </dgm:presLayoutVars>
      </dgm:prSet>
      <dgm:spPr/>
    </dgm:pt>
    <dgm:pt modelId="{F79D1A6F-93F8-BD4D-BB22-CA9367F00106}" type="pres">
      <dgm:prSet presAssocID="{B4FE766B-5E8E-AD40-93E3-EDA15BF97C38}" presName="desTx" presStyleLbl="alignAccFollowNode1" presStyleIdx="0" presStyleCnt="3">
        <dgm:presLayoutVars>
          <dgm:bulletEnabled val="1"/>
        </dgm:presLayoutVars>
      </dgm:prSet>
      <dgm:spPr/>
    </dgm:pt>
    <dgm:pt modelId="{5ED0BBF0-5E75-494D-9345-E86BC8D89E75}" type="pres">
      <dgm:prSet presAssocID="{717D28D4-BFB9-4C48-9E25-F8C3C717D913}" presName="space" presStyleCnt="0"/>
      <dgm:spPr/>
    </dgm:pt>
    <dgm:pt modelId="{9C2F120A-5969-7548-91BF-E93551C6EED6}" type="pres">
      <dgm:prSet presAssocID="{64F8F1F1-4448-9F47-A1F1-4022C75C25BC}" presName="composite" presStyleCnt="0"/>
      <dgm:spPr/>
    </dgm:pt>
    <dgm:pt modelId="{4714D024-0CD2-5049-A9A5-1F9BB6775CBB}" type="pres">
      <dgm:prSet presAssocID="{64F8F1F1-4448-9F47-A1F1-4022C75C25BC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1D31D3D-4569-144A-A40B-678C2BB1B007}" type="pres">
      <dgm:prSet presAssocID="{64F8F1F1-4448-9F47-A1F1-4022C75C25BC}" presName="desTx" presStyleLbl="alignAccFollowNode1" presStyleIdx="1" presStyleCnt="3">
        <dgm:presLayoutVars>
          <dgm:bulletEnabled val="1"/>
        </dgm:presLayoutVars>
      </dgm:prSet>
      <dgm:spPr/>
    </dgm:pt>
    <dgm:pt modelId="{3DE161CE-87BF-AD45-8124-7FC6E059DDEA}" type="pres">
      <dgm:prSet presAssocID="{51EE7023-DCCA-4745-A966-4103B3287929}" presName="space" presStyleCnt="0"/>
      <dgm:spPr/>
    </dgm:pt>
    <dgm:pt modelId="{7FE529D5-1B96-A147-92FE-DC0022978980}" type="pres">
      <dgm:prSet presAssocID="{DE49FE02-5156-0949-96BF-D9B34E0F849F}" presName="composite" presStyleCnt="0"/>
      <dgm:spPr/>
    </dgm:pt>
    <dgm:pt modelId="{301A497D-853D-7846-A5F6-518EE18CEC4A}" type="pres">
      <dgm:prSet presAssocID="{DE49FE02-5156-0949-96BF-D9B34E0F849F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92A982CA-09F2-4644-A1AC-EAD15A5A616E}" type="pres">
      <dgm:prSet presAssocID="{DE49FE02-5156-0949-96BF-D9B34E0F849F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D5A3EF13-4205-0548-ACCE-ECA9276C8338}" srcId="{64F8F1F1-4448-9F47-A1F1-4022C75C25BC}" destId="{39170ED0-013E-4142-9807-8D759DC164D2}" srcOrd="0" destOrd="0" parTransId="{393B5FD6-8BAD-3A4D-BCC0-A663B183C1FE}" sibTransId="{729C458D-58A4-0444-80D5-5AB603AE5A05}"/>
    <dgm:cxn modelId="{32596E19-4773-944D-8700-B60DAD643319}" srcId="{DE49FE02-5156-0949-96BF-D9B34E0F849F}" destId="{D73CF83B-5D33-6D43-8864-8CE29C87AE8B}" srcOrd="0" destOrd="0" parTransId="{246CCCEC-99C2-FB45-8E2E-455EDD800567}" sibTransId="{8AFBCDA2-B415-B343-AA79-0DE38A188D87}"/>
    <dgm:cxn modelId="{88104E25-98A7-F946-9EAB-E0CD4D012AF3}" srcId="{A35654FB-B8DF-6E40-82D2-1A08B1C7CE75}" destId="{DE49FE02-5156-0949-96BF-D9B34E0F849F}" srcOrd="2" destOrd="0" parTransId="{D55AC4B6-939F-7F4E-84E4-5660497DB4A1}" sibTransId="{5D0EA04C-9CA2-F04E-914E-80784167B454}"/>
    <dgm:cxn modelId="{32129B33-6FDC-E444-B2EA-5D83A0C41AA3}" type="presOf" srcId="{D43E1E5E-6D10-B64A-938C-E7205CC47334}" destId="{F79D1A6F-93F8-BD4D-BB22-CA9367F00106}" srcOrd="0" destOrd="0" presId="urn:microsoft.com/office/officeart/2005/8/layout/hList1"/>
    <dgm:cxn modelId="{35C5B663-F97A-0540-A378-BDEB1F3D19D8}" type="presOf" srcId="{B4FE766B-5E8E-AD40-93E3-EDA15BF97C38}" destId="{4CEEB637-60E6-074C-A0D0-9E66C5BBCF2A}" srcOrd="0" destOrd="0" presId="urn:microsoft.com/office/officeart/2005/8/layout/hList1"/>
    <dgm:cxn modelId="{DB8FFE88-BC99-C946-AF83-98C765BDE1EA}" srcId="{A35654FB-B8DF-6E40-82D2-1A08B1C7CE75}" destId="{B4FE766B-5E8E-AD40-93E3-EDA15BF97C38}" srcOrd="0" destOrd="0" parTransId="{3002BCEC-B209-5548-8FD8-072A793AD271}" sibTransId="{717D28D4-BFB9-4C48-9E25-F8C3C717D913}"/>
    <dgm:cxn modelId="{34E3898C-A86F-464F-A573-59EB5B062443}" srcId="{A35654FB-B8DF-6E40-82D2-1A08B1C7CE75}" destId="{64F8F1F1-4448-9F47-A1F1-4022C75C25BC}" srcOrd="1" destOrd="0" parTransId="{4CDD76F3-E940-F948-968C-14964285DF3C}" sibTransId="{51EE7023-DCCA-4745-A966-4103B3287929}"/>
    <dgm:cxn modelId="{BDAB81AA-DBA1-4046-B347-24203C6BED66}" type="presOf" srcId="{39170ED0-013E-4142-9807-8D759DC164D2}" destId="{01D31D3D-4569-144A-A40B-678C2BB1B007}" srcOrd="0" destOrd="0" presId="urn:microsoft.com/office/officeart/2005/8/layout/hList1"/>
    <dgm:cxn modelId="{131938AB-2362-094A-83FE-C687751F83DF}" srcId="{B4FE766B-5E8E-AD40-93E3-EDA15BF97C38}" destId="{D43E1E5E-6D10-B64A-938C-E7205CC47334}" srcOrd="0" destOrd="0" parTransId="{3C5CE936-87DC-364E-B9FF-848CE1FF25A5}" sibTransId="{DF665AD0-B73E-6A45-B67A-76EDF5011ADF}"/>
    <dgm:cxn modelId="{47A57CBE-B2BB-7C4E-8353-F65A69367739}" type="presOf" srcId="{64F8F1F1-4448-9F47-A1F1-4022C75C25BC}" destId="{4714D024-0CD2-5049-A9A5-1F9BB6775CBB}" srcOrd="0" destOrd="0" presId="urn:microsoft.com/office/officeart/2005/8/layout/hList1"/>
    <dgm:cxn modelId="{D30C53D5-D19F-0744-8B6C-E59BEF8CE87B}" type="presOf" srcId="{D73CF83B-5D33-6D43-8864-8CE29C87AE8B}" destId="{92A982CA-09F2-4644-A1AC-EAD15A5A616E}" srcOrd="0" destOrd="0" presId="urn:microsoft.com/office/officeart/2005/8/layout/hList1"/>
    <dgm:cxn modelId="{F5C7C4EB-36A3-3D48-A99A-3B83DBAE1B01}" type="presOf" srcId="{DE49FE02-5156-0949-96BF-D9B34E0F849F}" destId="{301A497D-853D-7846-A5F6-518EE18CEC4A}" srcOrd="0" destOrd="0" presId="urn:microsoft.com/office/officeart/2005/8/layout/hList1"/>
    <dgm:cxn modelId="{F10C0FF2-31C9-0F40-AA3A-FC019B54ED98}" type="presOf" srcId="{A35654FB-B8DF-6E40-82D2-1A08B1C7CE75}" destId="{5592F568-7F6A-F848-BD5B-3BCCDAD22BE2}" srcOrd="0" destOrd="0" presId="urn:microsoft.com/office/officeart/2005/8/layout/hList1"/>
    <dgm:cxn modelId="{B7718258-DE4F-3246-9F74-13837642932B}" type="presParOf" srcId="{5592F568-7F6A-F848-BD5B-3BCCDAD22BE2}" destId="{407A9478-2512-F048-84C8-1D65B4A00114}" srcOrd="0" destOrd="0" presId="urn:microsoft.com/office/officeart/2005/8/layout/hList1"/>
    <dgm:cxn modelId="{324483F2-C67C-CA4A-B63E-3CF8AA19068F}" type="presParOf" srcId="{407A9478-2512-F048-84C8-1D65B4A00114}" destId="{4CEEB637-60E6-074C-A0D0-9E66C5BBCF2A}" srcOrd="0" destOrd="0" presId="urn:microsoft.com/office/officeart/2005/8/layout/hList1"/>
    <dgm:cxn modelId="{85F28203-4C7B-B14B-BC84-89283C64E329}" type="presParOf" srcId="{407A9478-2512-F048-84C8-1D65B4A00114}" destId="{F79D1A6F-93F8-BD4D-BB22-CA9367F00106}" srcOrd="1" destOrd="0" presId="urn:microsoft.com/office/officeart/2005/8/layout/hList1"/>
    <dgm:cxn modelId="{044500E2-F10F-E847-8037-02445AA41123}" type="presParOf" srcId="{5592F568-7F6A-F848-BD5B-3BCCDAD22BE2}" destId="{5ED0BBF0-5E75-494D-9345-E86BC8D89E75}" srcOrd="1" destOrd="0" presId="urn:microsoft.com/office/officeart/2005/8/layout/hList1"/>
    <dgm:cxn modelId="{6F13472C-945F-B649-9DF3-8DD42BCAC9D8}" type="presParOf" srcId="{5592F568-7F6A-F848-BD5B-3BCCDAD22BE2}" destId="{9C2F120A-5969-7548-91BF-E93551C6EED6}" srcOrd="2" destOrd="0" presId="urn:microsoft.com/office/officeart/2005/8/layout/hList1"/>
    <dgm:cxn modelId="{686CBDA9-A5EA-5E4D-8E68-835E56448648}" type="presParOf" srcId="{9C2F120A-5969-7548-91BF-E93551C6EED6}" destId="{4714D024-0CD2-5049-A9A5-1F9BB6775CBB}" srcOrd="0" destOrd="0" presId="urn:microsoft.com/office/officeart/2005/8/layout/hList1"/>
    <dgm:cxn modelId="{01B8B31E-B246-AD4C-9879-960BAC9AB8F3}" type="presParOf" srcId="{9C2F120A-5969-7548-91BF-E93551C6EED6}" destId="{01D31D3D-4569-144A-A40B-678C2BB1B007}" srcOrd="1" destOrd="0" presId="urn:microsoft.com/office/officeart/2005/8/layout/hList1"/>
    <dgm:cxn modelId="{51915865-6096-AA47-9192-E47E8F698789}" type="presParOf" srcId="{5592F568-7F6A-F848-BD5B-3BCCDAD22BE2}" destId="{3DE161CE-87BF-AD45-8124-7FC6E059DDEA}" srcOrd="3" destOrd="0" presId="urn:microsoft.com/office/officeart/2005/8/layout/hList1"/>
    <dgm:cxn modelId="{709A3426-E69B-3E44-9C92-F74C02708FD0}" type="presParOf" srcId="{5592F568-7F6A-F848-BD5B-3BCCDAD22BE2}" destId="{7FE529D5-1B96-A147-92FE-DC0022978980}" srcOrd="4" destOrd="0" presId="urn:microsoft.com/office/officeart/2005/8/layout/hList1"/>
    <dgm:cxn modelId="{9FC67D0C-BBDB-B147-9E96-02C7B0D21A1F}" type="presParOf" srcId="{7FE529D5-1B96-A147-92FE-DC0022978980}" destId="{301A497D-853D-7846-A5F6-518EE18CEC4A}" srcOrd="0" destOrd="0" presId="urn:microsoft.com/office/officeart/2005/8/layout/hList1"/>
    <dgm:cxn modelId="{93D65C2D-FBB7-6A4B-B08F-53933A2D440B}" type="presParOf" srcId="{7FE529D5-1B96-A147-92FE-DC0022978980}" destId="{92A982CA-09F2-4644-A1AC-EAD15A5A616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CB08B7E-4D0B-CC40-AF1B-EE2FC67C5681}" type="doc">
      <dgm:prSet loTypeId="urn:microsoft.com/office/officeart/2005/8/layout/list1" loCatId="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MX"/>
        </a:p>
      </dgm:t>
    </dgm:pt>
    <dgm:pt modelId="{E36BE3AA-148D-4141-9F9E-55DAF580563D}">
      <dgm:prSet phldrT="[Texto]" custT="1"/>
      <dgm:spPr/>
      <dgm:t>
        <a:bodyPr/>
        <a:lstStyle/>
        <a:p>
          <a:r>
            <a:rPr lang="es-MX" sz="1400" dirty="0">
              <a:latin typeface="Proxima Nova Th" panose="02000506030000020004" pitchFamily="50" charset="0"/>
            </a:rPr>
            <a:t>Renovacion de cultivos, rehabilitación de suelos, central de beneficio, acompañamiento técnico, monitoreo de la biodiversidad asociada al paisaje de cacao </a:t>
          </a:r>
        </a:p>
      </dgm:t>
    </dgm:pt>
    <dgm:pt modelId="{518F7D2F-9049-1A49-933C-CF71FC0B3BFC}" type="parTrans" cxnId="{3BF3D06D-2EA7-2E4A-BD73-87388A12C909}">
      <dgm:prSet/>
      <dgm:spPr/>
      <dgm:t>
        <a:bodyPr/>
        <a:lstStyle/>
        <a:p>
          <a:endParaRPr lang="es-MX"/>
        </a:p>
      </dgm:t>
    </dgm:pt>
    <dgm:pt modelId="{2CA95CB1-463F-5840-9420-E28FC0B28F37}" type="sibTrans" cxnId="{3BF3D06D-2EA7-2E4A-BD73-87388A12C909}">
      <dgm:prSet/>
      <dgm:spPr/>
      <dgm:t>
        <a:bodyPr/>
        <a:lstStyle/>
        <a:p>
          <a:endParaRPr lang="es-MX"/>
        </a:p>
      </dgm:t>
    </dgm:pt>
    <dgm:pt modelId="{87FE1174-4F89-F742-BD45-47B3AF025F6B}">
      <dgm:prSet phldrT="[Texto]" custT="1"/>
      <dgm:spPr/>
      <dgm:t>
        <a:bodyPr/>
        <a:lstStyle/>
        <a:p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Intercambio de experencias, aumento capacidades tecnicas agronomicas, comercialización </a:t>
          </a:r>
        </a:p>
      </dgm:t>
    </dgm:pt>
    <dgm:pt modelId="{7AD6641E-1F95-BD41-A617-7D7C251A4D66}" type="parTrans" cxnId="{02538845-1EAB-E846-8610-DD0D4186DC28}">
      <dgm:prSet/>
      <dgm:spPr/>
      <dgm:t>
        <a:bodyPr/>
        <a:lstStyle/>
        <a:p>
          <a:endParaRPr lang="es-MX"/>
        </a:p>
      </dgm:t>
    </dgm:pt>
    <dgm:pt modelId="{F230A5F0-D6DB-2A41-85D1-F110B83B495D}" type="sibTrans" cxnId="{02538845-1EAB-E846-8610-DD0D4186DC28}">
      <dgm:prSet/>
      <dgm:spPr/>
      <dgm:t>
        <a:bodyPr/>
        <a:lstStyle/>
        <a:p>
          <a:endParaRPr lang="es-MX"/>
        </a:p>
      </dgm:t>
    </dgm:pt>
    <dgm:pt modelId="{15DF9758-A35F-5840-93A1-BECFF2A25C75}">
      <dgm:prSet phldrT="[Texto]" custT="1"/>
      <dgm:spPr/>
      <dgm:t>
        <a:bodyPr/>
        <a:lstStyle/>
        <a:p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Mesa técnica cadena de cacao, articulación de actividades para el acompañamiento técnico</a:t>
          </a:r>
        </a:p>
      </dgm:t>
    </dgm:pt>
    <dgm:pt modelId="{A8CB1FE5-BD52-E24B-B556-F2A2D4ABC931}" type="parTrans" cxnId="{4C76EC57-68EA-F642-BB3A-6F0DFC27B5EE}">
      <dgm:prSet/>
      <dgm:spPr/>
      <dgm:t>
        <a:bodyPr/>
        <a:lstStyle/>
        <a:p>
          <a:endParaRPr lang="es-MX"/>
        </a:p>
      </dgm:t>
    </dgm:pt>
    <dgm:pt modelId="{95F4D1EA-102B-DF40-8E59-C2A4B62E737A}" type="sibTrans" cxnId="{4C76EC57-68EA-F642-BB3A-6F0DFC27B5EE}">
      <dgm:prSet/>
      <dgm:spPr/>
      <dgm:t>
        <a:bodyPr/>
        <a:lstStyle/>
        <a:p>
          <a:endParaRPr lang="es-MX"/>
        </a:p>
      </dgm:t>
    </dgm:pt>
    <dgm:pt modelId="{7D509097-A32D-5248-9F7A-45B2153A3448}">
      <dgm:prSet custT="1"/>
      <dgm:spPr/>
      <dgm:t>
        <a:bodyPr/>
        <a:lstStyle/>
        <a:p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Plan de certificación, acompañmiento asociativo, generación de capacidades técnicas mediante escuelas de campo, alianzas comerciales</a:t>
          </a:r>
        </a:p>
      </dgm:t>
    </dgm:pt>
    <dgm:pt modelId="{FBBC5D40-5482-3746-B882-5EC742B078DC}" type="parTrans" cxnId="{072D108F-CF83-9641-89B7-665CD81CF5F6}">
      <dgm:prSet/>
      <dgm:spPr/>
      <dgm:t>
        <a:bodyPr/>
        <a:lstStyle/>
        <a:p>
          <a:endParaRPr lang="es-MX"/>
        </a:p>
      </dgm:t>
    </dgm:pt>
    <dgm:pt modelId="{1751B868-ECBC-EF4A-94A1-3E7CEAE89C8C}" type="sibTrans" cxnId="{072D108F-CF83-9641-89B7-665CD81CF5F6}">
      <dgm:prSet/>
      <dgm:spPr/>
      <dgm:t>
        <a:bodyPr/>
        <a:lstStyle/>
        <a:p>
          <a:endParaRPr lang="es-MX"/>
        </a:p>
      </dgm:t>
    </dgm:pt>
    <dgm:pt modelId="{66AAE3AE-5A8C-9F4F-ABD0-AD17980BD6C7}">
      <dgm:prSet custT="1"/>
      <dgm:spPr/>
      <dgm:t>
        <a:bodyPr/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Relacionamiento 6 asociaciones (Putumayo, Cauca y Caquetá), integración modelo productivo </a:t>
          </a:r>
        </a:p>
      </dgm:t>
    </dgm:pt>
    <dgm:pt modelId="{EAA7AC63-26A9-1146-964F-8FC21341444B}" type="parTrans" cxnId="{1B6B9AE8-0A6D-F047-9A82-C4FD473501B8}">
      <dgm:prSet/>
      <dgm:spPr/>
      <dgm:t>
        <a:bodyPr/>
        <a:lstStyle/>
        <a:p>
          <a:endParaRPr lang="es-MX"/>
        </a:p>
      </dgm:t>
    </dgm:pt>
    <dgm:pt modelId="{4B92EE4E-A009-6444-92ED-B190DFE1C731}" type="sibTrans" cxnId="{1B6B9AE8-0A6D-F047-9A82-C4FD473501B8}">
      <dgm:prSet/>
      <dgm:spPr/>
      <dgm:t>
        <a:bodyPr/>
        <a:lstStyle/>
        <a:p>
          <a:endParaRPr lang="es-MX"/>
        </a:p>
      </dgm:t>
    </dgm:pt>
    <dgm:pt modelId="{B0DAB6C6-7705-8A45-A627-3022AD1BC775}">
      <dgm:prSet custT="1"/>
      <dgm:spPr/>
      <dgm:t>
        <a:bodyPr/>
        <a:lstStyle/>
        <a:p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Acompañamiento técnico, fomento producción orgánica y sostenible</a:t>
          </a:r>
        </a:p>
      </dgm:t>
    </dgm:pt>
    <dgm:pt modelId="{8159C1AC-AC2A-BD4C-A8D2-1B8EB31A5D57}" type="parTrans" cxnId="{0311B90C-6D7F-864A-A691-ED703FBA2E18}">
      <dgm:prSet/>
      <dgm:spPr/>
      <dgm:t>
        <a:bodyPr/>
        <a:lstStyle/>
        <a:p>
          <a:endParaRPr lang="es-MX"/>
        </a:p>
      </dgm:t>
    </dgm:pt>
    <dgm:pt modelId="{C0141364-7E21-F14E-8F2F-66A9CA99954B}" type="sibTrans" cxnId="{0311B90C-6D7F-864A-A691-ED703FBA2E18}">
      <dgm:prSet/>
      <dgm:spPr/>
      <dgm:t>
        <a:bodyPr/>
        <a:lstStyle/>
        <a:p>
          <a:endParaRPr lang="es-MX"/>
        </a:p>
      </dgm:t>
    </dgm:pt>
    <dgm:pt modelId="{77D0F675-D079-8345-B18A-D83B088A9F04}" type="pres">
      <dgm:prSet presAssocID="{1CB08B7E-4D0B-CC40-AF1B-EE2FC67C5681}" presName="linear" presStyleCnt="0">
        <dgm:presLayoutVars>
          <dgm:dir/>
          <dgm:animLvl val="lvl"/>
          <dgm:resizeHandles val="exact"/>
        </dgm:presLayoutVars>
      </dgm:prSet>
      <dgm:spPr/>
    </dgm:pt>
    <dgm:pt modelId="{A290E00A-F2C3-5E46-BC01-AA61D7A1195D}" type="pres">
      <dgm:prSet presAssocID="{E36BE3AA-148D-4141-9F9E-55DAF580563D}" presName="parentLin" presStyleCnt="0"/>
      <dgm:spPr/>
    </dgm:pt>
    <dgm:pt modelId="{9C639391-57A3-3441-BED1-A237403E9903}" type="pres">
      <dgm:prSet presAssocID="{E36BE3AA-148D-4141-9F9E-55DAF580563D}" presName="parentLeftMargin" presStyleLbl="node1" presStyleIdx="0" presStyleCnt="6"/>
      <dgm:spPr/>
    </dgm:pt>
    <dgm:pt modelId="{75E20EEA-CB52-E549-BA2C-B91CFF95BAE4}" type="pres">
      <dgm:prSet presAssocID="{E36BE3AA-148D-4141-9F9E-55DAF580563D}" presName="parentText" presStyleLbl="node1" presStyleIdx="0" presStyleCnt="6" custScaleX="95159" custScaleY="176416">
        <dgm:presLayoutVars>
          <dgm:chMax val="0"/>
          <dgm:bulletEnabled val="1"/>
        </dgm:presLayoutVars>
      </dgm:prSet>
      <dgm:spPr/>
    </dgm:pt>
    <dgm:pt modelId="{3C617B97-CA6C-4B45-BFD0-346C948F33BD}" type="pres">
      <dgm:prSet presAssocID="{E36BE3AA-148D-4141-9F9E-55DAF580563D}" presName="negativeSpace" presStyleCnt="0"/>
      <dgm:spPr/>
    </dgm:pt>
    <dgm:pt modelId="{E4778107-94DD-2042-B657-58E575EDBE64}" type="pres">
      <dgm:prSet presAssocID="{E36BE3AA-148D-4141-9F9E-55DAF580563D}" presName="childText" presStyleLbl="conFgAcc1" presStyleIdx="0" presStyleCnt="6" custScaleX="60700">
        <dgm:presLayoutVars>
          <dgm:bulletEnabled val="1"/>
        </dgm:presLayoutVars>
      </dgm:prSet>
      <dgm:spPr/>
    </dgm:pt>
    <dgm:pt modelId="{B11BCAFE-970B-0F43-8D3A-2FDFB051E856}" type="pres">
      <dgm:prSet presAssocID="{2CA95CB1-463F-5840-9420-E28FC0B28F37}" presName="spaceBetweenRectangles" presStyleCnt="0"/>
      <dgm:spPr/>
    </dgm:pt>
    <dgm:pt modelId="{3E035ECC-9207-554A-A90D-0A6794EFE424}" type="pres">
      <dgm:prSet presAssocID="{87FE1174-4F89-F742-BD45-47B3AF025F6B}" presName="parentLin" presStyleCnt="0"/>
      <dgm:spPr/>
    </dgm:pt>
    <dgm:pt modelId="{9AC38EEA-8148-524F-9E33-A2A71746B5C6}" type="pres">
      <dgm:prSet presAssocID="{87FE1174-4F89-F742-BD45-47B3AF025F6B}" presName="parentLeftMargin" presStyleLbl="node1" presStyleIdx="0" presStyleCnt="6"/>
      <dgm:spPr/>
    </dgm:pt>
    <dgm:pt modelId="{D1FAB5EF-4A4B-EC4A-B0E9-7FD61600123F}" type="pres">
      <dgm:prSet presAssocID="{87FE1174-4F89-F742-BD45-47B3AF025F6B}" presName="parentText" presStyleLbl="node1" presStyleIdx="1" presStyleCnt="6" custScaleX="93641" custScaleY="130164">
        <dgm:presLayoutVars>
          <dgm:chMax val="0"/>
          <dgm:bulletEnabled val="1"/>
        </dgm:presLayoutVars>
      </dgm:prSet>
      <dgm:spPr/>
    </dgm:pt>
    <dgm:pt modelId="{609F6796-25E8-5244-AA06-13AEB54A935D}" type="pres">
      <dgm:prSet presAssocID="{87FE1174-4F89-F742-BD45-47B3AF025F6B}" presName="negativeSpace" presStyleCnt="0"/>
      <dgm:spPr/>
    </dgm:pt>
    <dgm:pt modelId="{B4224ADC-E181-9F4E-B89F-1C1AEED018C2}" type="pres">
      <dgm:prSet presAssocID="{87FE1174-4F89-F742-BD45-47B3AF025F6B}" presName="childText" presStyleLbl="conFgAcc1" presStyleIdx="1" presStyleCnt="6" custScaleX="60700">
        <dgm:presLayoutVars>
          <dgm:bulletEnabled val="1"/>
        </dgm:presLayoutVars>
      </dgm:prSet>
      <dgm:spPr/>
    </dgm:pt>
    <dgm:pt modelId="{BB4FF77D-6F75-E04F-9B25-FA3DAB221792}" type="pres">
      <dgm:prSet presAssocID="{F230A5F0-D6DB-2A41-85D1-F110B83B495D}" presName="spaceBetweenRectangles" presStyleCnt="0"/>
      <dgm:spPr/>
    </dgm:pt>
    <dgm:pt modelId="{D7DAC3FE-53E7-B241-91B6-EA2C44D44807}" type="pres">
      <dgm:prSet presAssocID="{15DF9758-A35F-5840-93A1-BECFF2A25C75}" presName="parentLin" presStyleCnt="0"/>
      <dgm:spPr/>
    </dgm:pt>
    <dgm:pt modelId="{83438161-C792-584B-86EA-6076EED28716}" type="pres">
      <dgm:prSet presAssocID="{15DF9758-A35F-5840-93A1-BECFF2A25C75}" presName="parentLeftMargin" presStyleLbl="node1" presStyleIdx="1" presStyleCnt="6"/>
      <dgm:spPr/>
    </dgm:pt>
    <dgm:pt modelId="{FD2B3E9B-1C74-6C40-9D75-C5EC4C6C9321}" type="pres">
      <dgm:prSet presAssocID="{15DF9758-A35F-5840-93A1-BECFF2A25C75}" presName="parentText" presStyleLbl="node1" presStyleIdx="2" presStyleCnt="6" custScaleX="92789" custScaleY="158387">
        <dgm:presLayoutVars>
          <dgm:chMax val="0"/>
          <dgm:bulletEnabled val="1"/>
        </dgm:presLayoutVars>
      </dgm:prSet>
      <dgm:spPr/>
    </dgm:pt>
    <dgm:pt modelId="{D78AADF0-69BA-0D47-8F37-F80E6686B2D8}" type="pres">
      <dgm:prSet presAssocID="{15DF9758-A35F-5840-93A1-BECFF2A25C75}" presName="negativeSpace" presStyleCnt="0"/>
      <dgm:spPr/>
    </dgm:pt>
    <dgm:pt modelId="{607BA841-4F4A-D445-907B-928837B2F8C8}" type="pres">
      <dgm:prSet presAssocID="{15DF9758-A35F-5840-93A1-BECFF2A25C75}" presName="childText" presStyleLbl="conFgAcc1" presStyleIdx="2" presStyleCnt="6" custScaleX="60700">
        <dgm:presLayoutVars>
          <dgm:bulletEnabled val="1"/>
        </dgm:presLayoutVars>
      </dgm:prSet>
      <dgm:spPr/>
    </dgm:pt>
    <dgm:pt modelId="{CBD86A7C-837C-B54A-9708-1B59522FFC08}" type="pres">
      <dgm:prSet presAssocID="{95F4D1EA-102B-DF40-8E59-C2A4B62E737A}" presName="spaceBetweenRectangles" presStyleCnt="0"/>
      <dgm:spPr/>
    </dgm:pt>
    <dgm:pt modelId="{8F00C3BF-04A2-1645-AE45-E0BD936143C8}" type="pres">
      <dgm:prSet presAssocID="{7D509097-A32D-5248-9F7A-45B2153A3448}" presName="parentLin" presStyleCnt="0"/>
      <dgm:spPr/>
    </dgm:pt>
    <dgm:pt modelId="{03BC19E5-13DE-CE4E-BF26-D15EA239A076}" type="pres">
      <dgm:prSet presAssocID="{7D509097-A32D-5248-9F7A-45B2153A3448}" presName="parentLeftMargin" presStyleLbl="node1" presStyleIdx="2" presStyleCnt="6"/>
      <dgm:spPr/>
    </dgm:pt>
    <dgm:pt modelId="{8ADF7449-2E24-674F-ABA7-929AD7A0227E}" type="pres">
      <dgm:prSet presAssocID="{7D509097-A32D-5248-9F7A-45B2153A3448}" presName="parentText" presStyleLbl="node1" presStyleIdx="3" presStyleCnt="6" custScaleX="92824" custScaleY="151574">
        <dgm:presLayoutVars>
          <dgm:chMax val="0"/>
          <dgm:bulletEnabled val="1"/>
        </dgm:presLayoutVars>
      </dgm:prSet>
      <dgm:spPr/>
    </dgm:pt>
    <dgm:pt modelId="{509FB7DA-AAA8-494C-9FC9-397CD580EACC}" type="pres">
      <dgm:prSet presAssocID="{7D509097-A32D-5248-9F7A-45B2153A3448}" presName="negativeSpace" presStyleCnt="0"/>
      <dgm:spPr/>
    </dgm:pt>
    <dgm:pt modelId="{B106F7AE-EC1D-6C4A-BBE9-D28191DE52AD}" type="pres">
      <dgm:prSet presAssocID="{7D509097-A32D-5248-9F7A-45B2153A3448}" presName="childText" presStyleLbl="conFgAcc1" presStyleIdx="3" presStyleCnt="6" custScaleX="60700">
        <dgm:presLayoutVars>
          <dgm:bulletEnabled val="1"/>
        </dgm:presLayoutVars>
      </dgm:prSet>
      <dgm:spPr/>
    </dgm:pt>
    <dgm:pt modelId="{C477FA08-BF98-FB4C-AB2F-CB72F69B4014}" type="pres">
      <dgm:prSet presAssocID="{1751B868-ECBC-EF4A-94A1-3E7CEAE89C8C}" presName="spaceBetweenRectangles" presStyleCnt="0"/>
      <dgm:spPr/>
    </dgm:pt>
    <dgm:pt modelId="{E942A223-231E-B84A-BBFA-0F2D38DA87AE}" type="pres">
      <dgm:prSet presAssocID="{B0DAB6C6-7705-8A45-A627-3022AD1BC775}" presName="parentLin" presStyleCnt="0"/>
      <dgm:spPr/>
    </dgm:pt>
    <dgm:pt modelId="{C3E50A8A-8A3C-0440-A2DE-305DC774911C}" type="pres">
      <dgm:prSet presAssocID="{B0DAB6C6-7705-8A45-A627-3022AD1BC775}" presName="parentLeftMargin" presStyleLbl="node1" presStyleIdx="3" presStyleCnt="6"/>
      <dgm:spPr/>
    </dgm:pt>
    <dgm:pt modelId="{A3CEC45D-893F-6347-B50D-AB052034C199}" type="pres">
      <dgm:prSet presAssocID="{B0DAB6C6-7705-8A45-A627-3022AD1BC775}" presName="parentText" presStyleLbl="node1" presStyleIdx="4" presStyleCnt="6" custScaleX="92200" custScaleY="161783">
        <dgm:presLayoutVars>
          <dgm:chMax val="0"/>
          <dgm:bulletEnabled val="1"/>
        </dgm:presLayoutVars>
      </dgm:prSet>
      <dgm:spPr/>
    </dgm:pt>
    <dgm:pt modelId="{A0A25AC0-74A5-A24C-A876-7EEDCB17E0A3}" type="pres">
      <dgm:prSet presAssocID="{B0DAB6C6-7705-8A45-A627-3022AD1BC775}" presName="negativeSpace" presStyleCnt="0"/>
      <dgm:spPr/>
    </dgm:pt>
    <dgm:pt modelId="{91D0E0AA-9297-4E41-82A5-23E3ED3EF4A8}" type="pres">
      <dgm:prSet presAssocID="{B0DAB6C6-7705-8A45-A627-3022AD1BC775}" presName="childText" presStyleLbl="conFgAcc1" presStyleIdx="4" presStyleCnt="6" custScaleX="60197" custScaleY="113056">
        <dgm:presLayoutVars>
          <dgm:bulletEnabled val="1"/>
        </dgm:presLayoutVars>
      </dgm:prSet>
      <dgm:spPr/>
    </dgm:pt>
    <dgm:pt modelId="{A6EE6DCF-B0F5-F547-A430-CB8B66FF7B11}" type="pres">
      <dgm:prSet presAssocID="{C0141364-7E21-F14E-8F2F-66A9CA99954B}" presName="spaceBetweenRectangles" presStyleCnt="0"/>
      <dgm:spPr/>
    </dgm:pt>
    <dgm:pt modelId="{7B8F4A6A-7AF9-DF43-96BB-EE95D4F81066}" type="pres">
      <dgm:prSet presAssocID="{66AAE3AE-5A8C-9F4F-ABD0-AD17980BD6C7}" presName="parentLin" presStyleCnt="0"/>
      <dgm:spPr/>
    </dgm:pt>
    <dgm:pt modelId="{1D7219A6-BA04-8349-BB93-732BB0B9EB48}" type="pres">
      <dgm:prSet presAssocID="{66AAE3AE-5A8C-9F4F-ABD0-AD17980BD6C7}" presName="parentLeftMargin" presStyleLbl="node1" presStyleIdx="4" presStyleCnt="6"/>
      <dgm:spPr/>
    </dgm:pt>
    <dgm:pt modelId="{F7ADE203-C453-B949-B5CB-806CBAA730CA}" type="pres">
      <dgm:prSet presAssocID="{66AAE3AE-5A8C-9F4F-ABD0-AD17980BD6C7}" presName="parentText" presStyleLbl="node1" presStyleIdx="5" presStyleCnt="6" custScaleX="92682" custScaleY="142165">
        <dgm:presLayoutVars>
          <dgm:chMax val="0"/>
          <dgm:bulletEnabled val="1"/>
        </dgm:presLayoutVars>
      </dgm:prSet>
      <dgm:spPr/>
    </dgm:pt>
    <dgm:pt modelId="{693CCDFC-1605-234A-9625-A67752DB9911}" type="pres">
      <dgm:prSet presAssocID="{66AAE3AE-5A8C-9F4F-ABD0-AD17980BD6C7}" presName="negativeSpace" presStyleCnt="0"/>
      <dgm:spPr/>
    </dgm:pt>
    <dgm:pt modelId="{0B500B94-DE3A-F448-B214-4482353699E2}" type="pres">
      <dgm:prSet presAssocID="{66AAE3AE-5A8C-9F4F-ABD0-AD17980BD6C7}" presName="childText" presStyleLbl="conFgAcc1" presStyleIdx="5" presStyleCnt="6" custScaleX="61925">
        <dgm:presLayoutVars>
          <dgm:bulletEnabled val="1"/>
        </dgm:presLayoutVars>
      </dgm:prSet>
      <dgm:spPr/>
    </dgm:pt>
  </dgm:ptLst>
  <dgm:cxnLst>
    <dgm:cxn modelId="{42B52602-A777-384F-8C0B-7B159ABFB899}" type="presOf" srcId="{1CB08B7E-4D0B-CC40-AF1B-EE2FC67C5681}" destId="{77D0F675-D079-8345-B18A-D83B088A9F04}" srcOrd="0" destOrd="0" presId="urn:microsoft.com/office/officeart/2005/8/layout/list1"/>
    <dgm:cxn modelId="{0311B90C-6D7F-864A-A691-ED703FBA2E18}" srcId="{1CB08B7E-4D0B-CC40-AF1B-EE2FC67C5681}" destId="{B0DAB6C6-7705-8A45-A627-3022AD1BC775}" srcOrd="4" destOrd="0" parTransId="{8159C1AC-AC2A-BD4C-A8D2-1B8EB31A5D57}" sibTransId="{C0141364-7E21-F14E-8F2F-66A9CA99954B}"/>
    <dgm:cxn modelId="{7BD27B1E-7530-E54C-AEB9-5F60CE9AA667}" type="presOf" srcId="{7D509097-A32D-5248-9F7A-45B2153A3448}" destId="{8ADF7449-2E24-674F-ABA7-929AD7A0227E}" srcOrd="1" destOrd="0" presId="urn:microsoft.com/office/officeart/2005/8/layout/list1"/>
    <dgm:cxn modelId="{3169F329-B03A-DE4C-8F6B-6A5D267ABA51}" type="presOf" srcId="{66AAE3AE-5A8C-9F4F-ABD0-AD17980BD6C7}" destId="{1D7219A6-BA04-8349-BB93-732BB0B9EB48}" srcOrd="0" destOrd="0" presId="urn:microsoft.com/office/officeart/2005/8/layout/list1"/>
    <dgm:cxn modelId="{02538845-1EAB-E846-8610-DD0D4186DC28}" srcId="{1CB08B7E-4D0B-CC40-AF1B-EE2FC67C5681}" destId="{87FE1174-4F89-F742-BD45-47B3AF025F6B}" srcOrd="1" destOrd="0" parTransId="{7AD6641E-1F95-BD41-A617-7D7C251A4D66}" sibTransId="{F230A5F0-D6DB-2A41-85D1-F110B83B495D}"/>
    <dgm:cxn modelId="{BCDF4D47-5F65-894C-86A9-0A1D5819D651}" type="presOf" srcId="{15DF9758-A35F-5840-93A1-BECFF2A25C75}" destId="{83438161-C792-584B-86EA-6076EED28716}" srcOrd="0" destOrd="0" presId="urn:microsoft.com/office/officeart/2005/8/layout/list1"/>
    <dgm:cxn modelId="{4C76EC57-68EA-F642-BB3A-6F0DFC27B5EE}" srcId="{1CB08B7E-4D0B-CC40-AF1B-EE2FC67C5681}" destId="{15DF9758-A35F-5840-93A1-BECFF2A25C75}" srcOrd="2" destOrd="0" parTransId="{A8CB1FE5-BD52-E24B-B556-F2A2D4ABC931}" sibTransId="{95F4D1EA-102B-DF40-8E59-C2A4B62E737A}"/>
    <dgm:cxn modelId="{3BF3D06D-2EA7-2E4A-BD73-87388A12C909}" srcId="{1CB08B7E-4D0B-CC40-AF1B-EE2FC67C5681}" destId="{E36BE3AA-148D-4141-9F9E-55DAF580563D}" srcOrd="0" destOrd="0" parTransId="{518F7D2F-9049-1A49-933C-CF71FC0B3BFC}" sibTransId="{2CA95CB1-463F-5840-9420-E28FC0B28F37}"/>
    <dgm:cxn modelId="{ACB65878-E05E-1F47-80C3-DC6EA4283286}" type="presOf" srcId="{B0DAB6C6-7705-8A45-A627-3022AD1BC775}" destId="{C3E50A8A-8A3C-0440-A2DE-305DC774911C}" srcOrd="0" destOrd="0" presId="urn:microsoft.com/office/officeart/2005/8/layout/list1"/>
    <dgm:cxn modelId="{072D108F-CF83-9641-89B7-665CD81CF5F6}" srcId="{1CB08B7E-4D0B-CC40-AF1B-EE2FC67C5681}" destId="{7D509097-A32D-5248-9F7A-45B2153A3448}" srcOrd="3" destOrd="0" parTransId="{FBBC5D40-5482-3746-B882-5EC742B078DC}" sibTransId="{1751B868-ECBC-EF4A-94A1-3E7CEAE89C8C}"/>
    <dgm:cxn modelId="{0634DFA4-4E88-B041-B344-1079782DAB4D}" type="presOf" srcId="{15DF9758-A35F-5840-93A1-BECFF2A25C75}" destId="{FD2B3E9B-1C74-6C40-9D75-C5EC4C6C9321}" srcOrd="1" destOrd="0" presId="urn:microsoft.com/office/officeart/2005/8/layout/list1"/>
    <dgm:cxn modelId="{9839E0AA-DA97-5645-8749-BEE08BCA3437}" type="presOf" srcId="{E36BE3AA-148D-4141-9F9E-55DAF580563D}" destId="{9C639391-57A3-3441-BED1-A237403E9903}" srcOrd="0" destOrd="0" presId="urn:microsoft.com/office/officeart/2005/8/layout/list1"/>
    <dgm:cxn modelId="{153685BE-53B5-E84B-B9EF-5DC065366777}" type="presOf" srcId="{B0DAB6C6-7705-8A45-A627-3022AD1BC775}" destId="{A3CEC45D-893F-6347-B50D-AB052034C199}" srcOrd="1" destOrd="0" presId="urn:microsoft.com/office/officeart/2005/8/layout/list1"/>
    <dgm:cxn modelId="{152D38C1-9B18-2941-A375-5CBBB38C3B1A}" type="presOf" srcId="{7D509097-A32D-5248-9F7A-45B2153A3448}" destId="{03BC19E5-13DE-CE4E-BF26-D15EA239A076}" srcOrd="0" destOrd="0" presId="urn:microsoft.com/office/officeart/2005/8/layout/list1"/>
    <dgm:cxn modelId="{CF694FD1-A8AF-9846-9AD1-2F14879BEDCB}" type="presOf" srcId="{E36BE3AA-148D-4141-9F9E-55DAF580563D}" destId="{75E20EEA-CB52-E549-BA2C-B91CFF95BAE4}" srcOrd="1" destOrd="0" presId="urn:microsoft.com/office/officeart/2005/8/layout/list1"/>
    <dgm:cxn modelId="{C208E7D3-B98F-414D-8B21-A0D4BD0F316F}" type="presOf" srcId="{66AAE3AE-5A8C-9F4F-ABD0-AD17980BD6C7}" destId="{F7ADE203-C453-B949-B5CB-806CBAA730CA}" srcOrd="1" destOrd="0" presId="urn:microsoft.com/office/officeart/2005/8/layout/list1"/>
    <dgm:cxn modelId="{993B29D4-CEBB-8241-AE2E-34566D8F05CC}" type="presOf" srcId="{87FE1174-4F89-F742-BD45-47B3AF025F6B}" destId="{D1FAB5EF-4A4B-EC4A-B0E9-7FD61600123F}" srcOrd="1" destOrd="0" presId="urn:microsoft.com/office/officeart/2005/8/layout/list1"/>
    <dgm:cxn modelId="{1B6B9AE8-0A6D-F047-9A82-C4FD473501B8}" srcId="{1CB08B7E-4D0B-CC40-AF1B-EE2FC67C5681}" destId="{66AAE3AE-5A8C-9F4F-ABD0-AD17980BD6C7}" srcOrd="5" destOrd="0" parTransId="{EAA7AC63-26A9-1146-964F-8FC21341444B}" sibTransId="{4B92EE4E-A009-6444-92ED-B190DFE1C731}"/>
    <dgm:cxn modelId="{AA53EAFA-0F21-894D-A9C4-D5030153E2B2}" type="presOf" srcId="{87FE1174-4F89-F742-BD45-47B3AF025F6B}" destId="{9AC38EEA-8148-524F-9E33-A2A71746B5C6}" srcOrd="0" destOrd="0" presId="urn:microsoft.com/office/officeart/2005/8/layout/list1"/>
    <dgm:cxn modelId="{DFD13F47-81FF-054D-88C5-F852306D5852}" type="presParOf" srcId="{77D0F675-D079-8345-B18A-D83B088A9F04}" destId="{A290E00A-F2C3-5E46-BC01-AA61D7A1195D}" srcOrd="0" destOrd="0" presId="urn:microsoft.com/office/officeart/2005/8/layout/list1"/>
    <dgm:cxn modelId="{629F86B9-01CD-474F-85D6-CE2CF4B80E38}" type="presParOf" srcId="{A290E00A-F2C3-5E46-BC01-AA61D7A1195D}" destId="{9C639391-57A3-3441-BED1-A237403E9903}" srcOrd="0" destOrd="0" presId="urn:microsoft.com/office/officeart/2005/8/layout/list1"/>
    <dgm:cxn modelId="{3B5ACA0E-3249-C44E-9CCB-F456BDA08EA0}" type="presParOf" srcId="{A290E00A-F2C3-5E46-BC01-AA61D7A1195D}" destId="{75E20EEA-CB52-E549-BA2C-B91CFF95BAE4}" srcOrd="1" destOrd="0" presId="urn:microsoft.com/office/officeart/2005/8/layout/list1"/>
    <dgm:cxn modelId="{2410668F-A281-5D49-9937-CB317BA59F33}" type="presParOf" srcId="{77D0F675-D079-8345-B18A-D83B088A9F04}" destId="{3C617B97-CA6C-4B45-BFD0-346C948F33BD}" srcOrd="1" destOrd="0" presId="urn:microsoft.com/office/officeart/2005/8/layout/list1"/>
    <dgm:cxn modelId="{79501FE4-75E8-0340-A211-8DA7A1C71C0F}" type="presParOf" srcId="{77D0F675-D079-8345-B18A-D83B088A9F04}" destId="{E4778107-94DD-2042-B657-58E575EDBE64}" srcOrd="2" destOrd="0" presId="urn:microsoft.com/office/officeart/2005/8/layout/list1"/>
    <dgm:cxn modelId="{ACCADF15-FDD8-A343-B52B-8CE88F0EA84B}" type="presParOf" srcId="{77D0F675-D079-8345-B18A-D83B088A9F04}" destId="{B11BCAFE-970B-0F43-8D3A-2FDFB051E856}" srcOrd="3" destOrd="0" presId="urn:microsoft.com/office/officeart/2005/8/layout/list1"/>
    <dgm:cxn modelId="{9E1FFA9F-6D96-ED4F-8E09-B3561DDF843E}" type="presParOf" srcId="{77D0F675-D079-8345-B18A-D83B088A9F04}" destId="{3E035ECC-9207-554A-A90D-0A6794EFE424}" srcOrd="4" destOrd="0" presId="urn:microsoft.com/office/officeart/2005/8/layout/list1"/>
    <dgm:cxn modelId="{67D9A473-57CE-C94F-9239-473027A684E9}" type="presParOf" srcId="{3E035ECC-9207-554A-A90D-0A6794EFE424}" destId="{9AC38EEA-8148-524F-9E33-A2A71746B5C6}" srcOrd="0" destOrd="0" presId="urn:microsoft.com/office/officeart/2005/8/layout/list1"/>
    <dgm:cxn modelId="{41CABB85-825A-B448-AE39-2A9446B44144}" type="presParOf" srcId="{3E035ECC-9207-554A-A90D-0A6794EFE424}" destId="{D1FAB5EF-4A4B-EC4A-B0E9-7FD61600123F}" srcOrd="1" destOrd="0" presId="urn:microsoft.com/office/officeart/2005/8/layout/list1"/>
    <dgm:cxn modelId="{077D48B0-B55C-4C49-8D08-E9929ACF65A2}" type="presParOf" srcId="{77D0F675-D079-8345-B18A-D83B088A9F04}" destId="{609F6796-25E8-5244-AA06-13AEB54A935D}" srcOrd="5" destOrd="0" presId="urn:microsoft.com/office/officeart/2005/8/layout/list1"/>
    <dgm:cxn modelId="{1673B612-33ED-1341-B8FF-5A9874225EEA}" type="presParOf" srcId="{77D0F675-D079-8345-B18A-D83B088A9F04}" destId="{B4224ADC-E181-9F4E-B89F-1C1AEED018C2}" srcOrd="6" destOrd="0" presId="urn:microsoft.com/office/officeart/2005/8/layout/list1"/>
    <dgm:cxn modelId="{A223C851-295A-D24E-A3B0-599EC851F7C2}" type="presParOf" srcId="{77D0F675-D079-8345-B18A-D83B088A9F04}" destId="{BB4FF77D-6F75-E04F-9B25-FA3DAB221792}" srcOrd="7" destOrd="0" presId="urn:microsoft.com/office/officeart/2005/8/layout/list1"/>
    <dgm:cxn modelId="{88D99079-9D76-5D44-A7C7-877932BE3A16}" type="presParOf" srcId="{77D0F675-D079-8345-B18A-D83B088A9F04}" destId="{D7DAC3FE-53E7-B241-91B6-EA2C44D44807}" srcOrd="8" destOrd="0" presId="urn:microsoft.com/office/officeart/2005/8/layout/list1"/>
    <dgm:cxn modelId="{B5B1854D-389A-1F40-A4C9-5BD3C487262C}" type="presParOf" srcId="{D7DAC3FE-53E7-B241-91B6-EA2C44D44807}" destId="{83438161-C792-584B-86EA-6076EED28716}" srcOrd="0" destOrd="0" presId="urn:microsoft.com/office/officeart/2005/8/layout/list1"/>
    <dgm:cxn modelId="{34D2ED1E-DB43-BC44-9E6A-F66724C85AF5}" type="presParOf" srcId="{D7DAC3FE-53E7-B241-91B6-EA2C44D44807}" destId="{FD2B3E9B-1C74-6C40-9D75-C5EC4C6C9321}" srcOrd="1" destOrd="0" presId="urn:microsoft.com/office/officeart/2005/8/layout/list1"/>
    <dgm:cxn modelId="{0657470A-283F-6148-BF00-7F247AA70C11}" type="presParOf" srcId="{77D0F675-D079-8345-B18A-D83B088A9F04}" destId="{D78AADF0-69BA-0D47-8F37-F80E6686B2D8}" srcOrd="9" destOrd="0" presId="urn:microsoft.com/office/officeart/2005/8/layout/list1"/>
    <dgm:cxn modelId="{30808144-9250-1F4F-83A6-E1E9876603D3}" type="presParOf" srcId="{77D0F675-D079-8345-B18A-D83B088A9F04}" destId="{607BA841-4F4A-D445-907B-928837B2F8C8}" srcOrd="10" destOrd="0" presId="urn:microsoft.com/office/officeart/2005/8/layout/list1"/>
    <dgm:cxn modelId="{609FB270-F47F-0242-9719-75A58A996EDC}" type="presParOf" srcId="{77D0F675-D079-8345-B18A-D83B088A9F04}" destId="{CBD86A7C-837C-B54A-9708-1B59522FFC08}" srcOrd="11" destOrd="0" presId="urn:microsoft.com/office/officeart/2005/8/layout/list1"/>
    <dgm:cxn modelId="{A53A6A6F-BA2A-5448-8219-5727B0EB5E9E}" type="presParOf" srcId="{77D0F675-D079-8345-B18A-D83B088A9F04}" destId="{8F00C3BF-04A2-1645-AE45-E0BD936143C8}" srcOrd="12" destOrd="0" presId="urn:microsoft.com/office/officeart/2005/8/layout/list1"/>
    <dgm:cxn modelId="{8C421F36-1EC8-B74F-94FB-AF7A516380F5}" type="presParOf" srcId="{8F00C3BF-04A2-1645-AE45-E0BD936143C8}" destId="{03BC19E5-13DE-CE4E-BF26-D15EA239A076}" srcOrd="0" destOrd="0" presId="urn:microsoft.com/office/officeart/2005/8/layout/list1"/>
    <dgm:cxn modelId="{A3C5A181-0457-1640-A820-E5CC20258D7A}" type="presParOf" srcId="{8F00C3BF-04A2-1645-AE45-E0BD936143C8}" destId="{8ADF7449-2E24-674F-ABA7-929AD7A0227E}" srcOrd="1" destOrd="0" presId="urn:microsoft.com/office/officeart/2005/8/layout/list1"/>
    <dgm:cxn modelId="{97A11021-ABA1-BF41-B433-217EC2F60700}" type="presParOf" srcId="{77D0F675-D079-8345-B18A-D83B088A9F04}" destId="{509FB7DA-AAA8-494C-9FC9-397CD580EACC}" srcOrd="13" destOrd="0" presId="urn:microsoft.com/office/officeart/2005/8/layout/list1"/>
    <dgm:cxn modelId="{10DC8F78-F7E8-6945-8632-C13DE4BAC9D6}" type="presParOf" srcId="{77D0F675-D079-8345-B18A-D83B088A9F04}" destId="{B106F7AE-EC1D-6C4A-BBE9-D28191DE52AD}" srcOrd="14" destOrd="0" presId="urn:microsoft.com/office/officeart/2005/8/layout/list1"/>
    <dgm:cxn modelId="{EE88671A-8C61-3745-BA3D-D172361CE554}" type="presParOf" srcId="{77D0F675-D079-8345-B18A-D83B088A9F04}" destId="{C477FA08-BF98-FB4C-AB2F-CB72F69B4014}" srcOrd="15" destOrd="0" presId="urn:microsoft.com/office/officeart/2005/8/layout/list1"/>
    <dgm:cxn modelId="{B26F1F8A-8AD1-874E-A0B8-D9E868B45F0D}" type="presParOf" srcId="{77D0F675-D079-8345-B18A-D83B088A9F04}" destId="{E942A223-231E-B84A-BBFA-0F2D38DA87AE}" srcOrd="16" destOrd="0" presId="urn:microsoft.com/office/officeart/2005/8/layout/list1"/>
    <dgm:cxn modelId="{63C9D36B-A5DE-0340-A94E-D405BE874DE2}" type="presParOf" srcId="{E942A223-231E-B84A-BBFA-0F2D38DA87AE}" destId="{C3E50A8A-8A3C-0440-A2DE-305DC774911C}" srcOrd="0" destOrd="0" presId="urn:microsoft.com/office/officeart/2005/8/layout/list1"/>
    <dgm:cxn modelId="{016D6D47-D903-7642-BDFE-9C73B49C44EF}" type="presParOf" srcId="{E942A223-231E-B84A-BBFA-0F2D38DA87AE}" destId="{A3CEC45D-893F-6347-B50D-AB052034C199}" srcOrd="1" destOrd="0" presId="urn:microsoft.com/office/officeart/2005/8/layout/list1"/>
    <dgm:cxn modelId="{624E6EDA-4EDC-9D46-808C-FFD4F52189F1}" type="presParOf" srcId="{77D0F675-D079-8345-B18A-D83B088A9F04}" destId="{A0A25AC0-74A5-A24C-A876-7EEDCB17E0A3}" srcOrd="17" destOrd="0" presId="urn:microsoft.com/office/officeart/2005/8/layout/list1"/>
    <dgm:cxn modelId="{DDDC284B-87F1-0E42-A73F-96D030A7281D}" type="presParOf" srcId="{77D0F675-D079-8345-B18A-D83B088A9F04}" destId="{91D0E0AA-9297-4E41-82A5-23E3ED3EF4A8}" srcOrd="18" destOrd="0" presId="urn:microsoft.com/office/officeart/2005/8/layout/list1"/>
    <dgm:cxn modelId="{DA49CE12-4F12-8945-96C6-B9B40F7D0569}" type="presParOf" srcId="{77D0F675-D079-8345-B18A-D83B088A9F04}" destId="{A6EE6DCF-B0F5-F547-A430-CB8B66FF7B11}" srcOrd="19" destOrd="0" presId="urn:microsoft.com/office/officeart/2005/8/layout/list1"/>
    <dgm:cxn modelId="{BB82D452-3972-024C-88EE-586CA68EB3D3}" type="presParOf" srcId="{77D0F675-D079-8345-B18A-D83B088A9F04}" destId="{7B8F4A6A-7AF9-DF43-96BB-EE95D4F81066}" srcOrd="20" destOrd="0" presId="urn:microsoft.com/office/officeart/2005/8/layout/list1"/>
    <dgm:cxn modelId="{1A2187F5-15F0-0F4B-ADAA-57581141EAF1}" type="presParOf" srcId="{7B8F4A6A-7AF9-DF43-96BB-EE95D4F81066}" destId="{1D7219A6-BA04-8349-BB93-732BB0B9EB48}" srcOrd="0" destOrd="0" presId="urn:microsoft.com/office/officeart/2005/8/layout/list1"/>
    <dgm:cxn modelId="{18309C09-BD56-3F46-BE3D-69195B56D7FC}" type="presParOf" srcId="{7B8F4A6A-7AF9-DF43-96BB-EE95D4F81066}" destId="{F7ADE203-C453-B949-B5CB-806CBAA730CA}" srcOrd="1" destOrd="0" presId="urn:microsoft.com/office/officeart/2005/8/layout/list1"/>
    <dgm:cxn modelId="{AE3E1FF4-4D9E-254A-8B01-65538DABE140}" type="presParOf" srcId="{77D0F675-D079-8345-B18A-D83B088A9F04}" destId="{693CCDFC-1605-234A-9625-A67752DB9911}" srcOrd="21" destOrd="0" presId="urn:microsoft.com/office/officeart/2005/8/layout/list1"/>
    <dgm:cxn modelId="{A490B800-E2C6-DB4E-8E92-EEA1A38F780C}" type="presParOf" srcId="{77D0F675-D079-8345-B18A-D83B088A9F04}" destId="{0B500B94-DE3A-F448-B214-4482353699E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1C6A2C-39BB-2141-83B3-F5376C03437F}" type="doc">
      <dgm:prSet loTypeId="urn:microsoft.com/office/officeart/2008/layout/HorizontalMultiLevelHierarchy" loCatId="" qsTypeId="urn:microsoft.com/office/officeart/2005/8/quickstyle/simple5" qsCatId="simple" csTypeId="urn:microsoft.com/office/officeart/2005/8/colors/accent1_1" csCatId="accent1" phldr="1"/>
      <dgm:spPr/>
      <dgm:t>
        <a:bodyPr/>
        <a:lstStyle/>
        <a:p>
          <a:endParaRPr lang="es-MX"/>
        </a:p>
      </dgm:t>
    </dgm:pt>
    <dgm:pt modelId="{F6F2C8C9-2A97-8444-93B2-92FFD07DB9E2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Cacao Bioandino</a:t>
          </a:r>
        </a:p>
      </dgm:t>
    </dgm:pt>
    <dgm:pt modelId="{BFA316AB-724B-434E-A0E6-1E92F2BFD558}" type="parTrans" cxnId="{10D9B4B8-B997-6244-963F-E1234A2D61EA}">
      <dgm:prSet/>
      <dgm:spPr/>
      <dgm:t>
        <a:bodyPr/>
        <a:lstStyle/>
        <a:p>
          <a:endParaRPr lang="es-MX" sz="2000"/>
        </a:p>
      </dgm:t>
    </dgm:pt>
    <dgm:pt modelId="{0470FE77-EA5B-2F40-95BE-C420DAC4FD5C}" type="sibTrans" cxnId="{10D9B4B8-B997-6244-963F-E1234A2D61EA}">
      <dgm:prSet/>
      <dgm:spPr/>
      <dgm:t>
        <a:bodyPr/>
        <a:lstStyle/>
        <a:p>
          <a:endParaRPr lang="es-MX" sz="2000"/>
        </a:p>
      </dgm:t>
    </dgm:pt>
    <dgm:pt modelId="{23E83E4A-8082-9544-87E7-695AB312FC6B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FFEM</a:t>
          </a:r>
        </a:p>
      </dgm:t>
    </dgm:pt>
    <dgm:pt modelId="{D5DD2B35-E643-D341-BE89-17C14108F163}" type="parTrans" cxnId="{C717B07B-ECAA-024E-88DC-5A81ED50D0B8}">
      <dgm:prSet custT="1"/>
      <dgm:spPr/>
      <dgm:t>
        <a:bodyPr/>
        <a:lstStyle/>
        <a:p>
          <a:endParaRPr lang="es-MX" sz="2000"/>
        </a:p>
      </dgm:t>
    </dgm:pt>
    <dgm:pt modelId="{A8479597-2503-1D42-8262-7F697A02F8D6}" type="sibTrans" cxnId="{C717B07B-ECAA-024E-88DC-5A81ED50D0B8}">
      <dgm:prSet/>
      <dgm:spPr/>
      <dgm:t>
        <a:bodyPr/>
        <a:lstStyle/>
        <a:p>
          <a:endParaRPr lang="es-MX" sz="2000"/>
        </a:p>
      </dgm:t>
    </dgm:pt>
    <dgm:pt modelId="{361589E1-4D02-3D42-A7F3-4A29FC5608B4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Asociaciones (PUT-CQTA)</a:t>
          </a:r>
        </a:p>
      </dgm:t>
    </dgm:pt>
    <dgm:pt modelId="{B4EEB3DA-97BA-054F-BEF9-B423B7F85095}" type="parTrans" cxnId="{DA907144-5D8B-7E46-9B52-CFE8BF663130}">
      <dgm:prSet custT="1"/>
      <dgm:spPr/>
      <dgm:t>
        <a:bodyPr/>
        <a:lstStyle/>
        <a:p>
          <a:endParaRPr lang="es-MX" sz="2000"/>
        </a:p>
      </dgm:t>
    </dgm:pt>
    <dgm:pt modelId="{4408C2E5-37FE-294A-92F1-5DB738D7972B}" type="sibTrans" cxnId="{DA907144-5D8B-7E46-9B52-CFE8BF663130}">
      <dgm:prSet/>
      <dgm:spPr/>
      <dgm:t>
        <a:bodyPr/>
        <a:lstStyle/>
        <a:p>
          <a:endParaRPr lang="es-MX" sz="2000"/>
        </a:p>
      </dgm:t>
    </dgm:pt>
    <dgm:pt modelId="{DE143023-1FC3-9244-A615-7EBCE2E728E8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Alcaldía Municipal</a:t>
          </a:r>
        </a:p>
      </dgm:t>
    </dgm:pt>
    <dgm:pt modelId="{9B6993BD-783E-D94D-8A7B-E8705F1A1FE6}" type="parTrans" cxnId="{FD17AC4D-6D0B-DF4B-92C8-A926293DBA15}">
      <dgm:prSet custT="1"/>
      <dgm:spPr/>
      <dgm:t>
        <a:bodyPr/>
        <a:lstStyle/>
        <a:p>
          <a:endParaRPr lang="es-MX" sz="2000"/>
        </a:p>
      </dgm:t>
    </dgm:pt>
    <dgm:pt modelId="{587BEFE7-184C-8F40-A379-FEB1F70EAFC6}" type="sibTrans" cxnId="{FD17AC4D-6D0B-DF4B-92C8-A926293DBA15}">
      <dgm:prSet/>
      <dgm:spPr/>
      <dgm:t>
        <a:bodyPr/>
        <a:lstStyle/>
        <a:p>
          <a:endParaRPr lang="es-MX" sz="2000"/>
        </a:p>
      </dgm:t>
    </dgm:pt>
    <dgm:pt modelId="{18036FF9-329A-1542-B960-3F2AA775D250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Asocapic</a:t>
          </a:r>
        </a:p>
      </dgm:t>
    </dgm:pt>
    <dgm:pt modelId="{EBBDBD11-ACE8-1645-A6FC-87E5566BB03F}" type="parTrans" cxnId="{0C7E1ACF-2E56-FF4E-B10B-C4BA5A8D2E60}">
      <dgm:prSet custT="1"/>
      <dgm:spPr/>
      <dgm:t>
        <a:bodyPr/>
        <a:lstStyle/>
        <a:p>
          <a:endParaRPr lang="es-MX" sz="2000"/>
        </a:p>
      </dgm:t>
    </dgm:pt>
    <dgm:pt modelId="{EBA9791E-909A-9944-A1EA-94E5CACF552D}" type="sibTrans" cxnId="{0C7E1ACF-2E56-FF4E-B10B-C4BA5A8D2E60}">
      <dgm:prSet/>
      <dgm:spPr/>
      <dgm:t>
        <a:bodyPr/>
        <a:lstStyle/>
        <a:p>
          <a:endParaRPr lang="es-MX" sz="2000"/>
        </a:p>
      </dgm:t>
    </dgm:pt>
    <dgm:pt modelId="{0466C72C-1C99-9140-B9F2-53DFD3585E64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Amazonía Verde</a:t>
          </a:r>
        </a:p>
      </dgm:t>
    </dgm:pt>
    <dgm:pt modelId="{AEBB3232-2680-8044-8F86-B7A8C487C4DB}" type="parTrans" cxnId="{0C6B1208-8B6E-4B4C-96C9-ADDA1CAC2F28}">
      <dgm:prSet custT="1"/>
      <dgm:spPr/>
      <dgm:t>
        <a:bodyPr/>
        <a:lstStyle/>
        <a:p>
          <a:endParaRPr lang="es-MX" sz="2000"/>
        </a:p>
      </dgm:t>
    </dgm:pt>
    <dgm:pt modelId="{C5130B11-F111-CD47-A73F-8781090A8906}" type="sibTrans" cxnId="{0C6B1208-8B6E-4B4C-96C9-ADDA1CAC2F28}">
      <dgm:prSet/>
      <dgm:spPr/>
      <dgm:t>
        <a:bodyPr/>
        <a:lstStyle/>
        <a:p>
          <a:endParaRPr lang="es-MX" sz="2000"/>
        </a:p>
      </dgm:t>
    </dgm:pt>
    <dgm:pt modelId="{3B77C3C1-7604-8F40-9D4B-FFE250B0B608}">
      <dgm:prSet phldrT="[Texto]" custT="1"/>
      <dgm:spPr/>
      <dgm:t>
        <a:bodyPr/>
        <a:lstStyle/>
        <a:p>
          <a:r>
            <a:rPr lang="es-MX" sz="2000" dirty="0">
              <a:latin typeface="Proxima Nova ExCn Extrabld" panose="020B0908030502060204" pitchFamily="34" charset="0"/>
            </a:rPr>
            <a:t>FCS</a:t>
          </a:r>
        </a:p>
      </dgm:t>
    </dgm:pt>
    <dgm:pt modelId="{FEF5BA49-1FDA-3249-A309-6D4C927B3DE9}" type="parTrans" cxnId="{B9ED6868-D6FF-994F-A758-8EBE8E373E0A}">
      <dgm:prSet custT="1"/>
      <dgm:spPr/>
      <dgm:t>
        <a:bodyPr/>
        <a:lstStyle/>
        <a:p>
          <a:endParaRPr lang="es-MX" sz="2000"/>
        </a:p>
      </dgm:t>
    </dgm:pt>
    <dgm:pt modelId="{7BC039FE-217C-4147-BD02-0214053DCD69}" type="sibTrans" cxnId="{B9ED6868-D6FF-994F-A758-8EBE8E373E0A}">
      <dgm:prSet/>
      <dgm:spPr/>
      <dgm:t>
        <a:bodyPr/>
        <a:lstStyle/>
        <a:p>
          <a:endParaRPr lang="es-MX" sz="2000"/>
        </a:p>
      </dgm:t>
    </dgm:pt>
    <dgm:pt modelId="{251C7F4D-9BE0-7F4A-8887-D59D3B358288}" type="pres">
      <dgm:prSet presAssocID="{871C6A2C-39BB-2141-83B3-F5376C03437F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90A57CC9-70C1-B54C-933B-DF7893D05FDF}" type="pres">
      <dgm:prSet presAssocID="{F6F2C8C9-2A97-8444-93B2-92FFD07DB9E2}" presName="root1" presStyleCnt="0"/>
      <dgm:spPr/>
    </dgm:pt>
    <dgm:pt modelId="{0B2FC1E1-5FB9-824C-BED8-C8A741F8F92A}" type="pres">
      <dgm:prSet presAssocID="{F6F2C8C9-2A97-8444-93B2-92FFD07DB9E2}" presName="LevelOneTextNode" presStyleLbl="node0" presStyleIdx="0" presStyleCnt="1">
        <dgm:presLayoutVars>
          <dgm:chPref val="3"/>
        </dgm:presLayoutVars>
      </dgm:prSet>
      <dgm:spPr/>
    </dgm:pt>
    <dgm:pt modelId="{A715F0B5-CDBE-7245-809A-5A5399476BCC}" type="pres">
      <dgm:prSet presAssocID="{F6F2C8C9-2A97-8444-93B2-92FFD07DB9E2}" presName="level2hierChild" presStyleCnt="0"/>
      <dgm:spPr/>
    </dgm:pt>
    <dgm:pt modelId="{90AE2330-AA8B-F543-80BB-8B3274761C05}" type="pres">
      <dgm:prSet presAssocID="{D5DD2B35-E643-D341-BE89-17C14108F163}" presName="conn2-1" presStyleLbl="parChTrans1D2" presStyleIdx="0" presStyleCnt="6"/>
      <dgm:spPr/>
    </dgm:pt>
    <dgm:pt modelId="{0C15B0C5-7E4A-F541-8775-56C1E79FFFED}" type="pres">
      <dgm:prSet presAssocID="{D5DD2B35-E643-D341-BE89-17C14108F163}" presName="connTx" presStyleLbl="parChTrans1D2" presStyleIdx="0" presStyleCnt="6"/>
      <dgm:spPr/>
    </dgm:pt>
    <dgm:pt modelId="{3914B6C2-52B7-2F47-9CAE-B8AE5761CC10}" type="pres">
      <dgm:prSet presAssocID="{23E83E4A-8082-9544-87E7-695AB312FC6B}" presName="root2" presStyleCnt="0"/>
      <dgm:spPr/>
    </dgm:pt>
    <dgm:pt modelId="{4E186723-2CA1-F343-830F-2E72840DDA1D}" type="pres">
      <dgm:prSet presAssocID="{23E83E4A-8082-9544-87E7-695AB312FC6B}" presName="LevelTwoTextNode" presStyleLbl="node2" presStyleIdx="0" presStyleCnt="6">
        <dgm:presLayoutVars>
          <dgm:chPref val="3"/>
        </dgm:presLayoutVars>
      </dgm:prSet>
      <dgm:spPr/>
    </dgm:pt>
    <dgm:pt modelId="{8F9469C2-CF6A-334C-BD43-D091F8B46E26}" type="pres">
      <dgm:prSet presAssocID="{23E83E4A-8082-9544-87E7-695AB312FC6B}" presName="level3hierChild" presStyleCnt="0"/>
      <dgm:spPr/>
    </dgm:pt>
    <dgm:pt modelId="{5C20D8C6-7155-FD40-9AEB-14B11DAEA8DA}" type="pres">
      <dgm:prSet presAssocID="{B4EEB3DA-97BA-054F-BEF9-B423B7F85095}" presName="conn2-1" presStyleLbl="parChTrans1D2" presStyleIdx="1" presStyleCnt="6"/>
      <dgm:spPr/>
    </dgm:pt>
    <dgm:pt modelId="{F4544212-853E-3D44-AB7C-8C95544A8E88}" type="pres">
      <dgm:prSet presAssocID="{B4EEB3DA-97BA-054F-BEF9-B423B7F85095}" presName="connTx" presStyleLbl="parChTrans1D2" presStyleIdx="1" presStyleCnt="6"/>
      <dgm:spPr/>
    </dgm:pt>
    <dgm:pt modelId="{861ABDAA-459F-A84F-8384-63520D455365}" type="pres">
      <dgm:prSet presAssocID="{361589E1-4D02-3D42-A7F3-4A29FC5608B4}" presName="root2" presStyleCnt="0"/>
      <dgm:spPr/>
    </dgm:pt>
    <dgm:pt modelId="{CF7B1429-40D6-F24D-9206-FF713959F106}" type="pres">
      <dgm:prSet presAssocID="{361589E1-4D02-3D42-A7F3-4A29FC5608B4}" presName="LevelTwoTextNode" presStyleLbl="node2" presStyleIdx="1" presStyleCnt="6">
        <dgm:presLayoutVars>
          <dgm:chPref val="3"/>
        </dgm:presLayoutVars>
      </dgm:prSet>
      <dgm:spPr/>
    </dgm:pt>
    <dgm:pt modelId="{A6CEF74C-9E41-F847-8F00-A4A2FD81A3E6}" type="pres">
      <dgm:prSet presAssocID="{361589E1-4D02-3D42-A7F3-4A29FC5608B4}" presName="level3hierChild" presStyleCnt="0"/>
      <dgm:spPr/>
    </dgm:pt>
    <dgm:pt modelId="{864785C1-4B7E-714D-8BB0-5B9607CB1C07}" type="pres">
      <dgm:prSet presAssocID="{9B6993BD-783E-D94D-8A7B-E8705F1A1FE6}" presName="conn2-1" presStyleLbl="parChTrans1D2" presStyleIdx="2" presStyleCnt="6"/>
      <dgm:spPr/>
    </dgm:pt>
    <dgm:pt modelId="{8B9E22CF-DCF7-C347-9EDA-FCBDE2F53030}" type="pres">
      <dgm:prSet presAssocID="{9B6993BD-783E-D94D-8A7B-E8705F1A1FE6}" presName="connTx" presStyleLbl="parChTrans1D2" presStyleIdx="2" presStyleCnt="6"/>
      <dgm:spPr/>
    </dgm:pt>
    <dgm:pt modelId="{47F4B0EE-18AC-CA44-B34D-0D23E3DE1685}" type="pres">
      <dgm:prSet presAssocID="{DE143023-1FC3-9244-A615-7EBCE2E728E8}" presName="root2" presStyleCnt="0"/>
      <dgm:spPr/>
    </dgm:pt>
    <dgm:pt modelId="{A69CCA22-4CD0-EC4F-9E77-EF6DF27153BA}" type="pres">
      <dgm:prSet presAssocID="{DE143023-1FC3-9244-A615-7EBCE2E728E8}" presName="LevelTwoTextNode" presStyleLbl="node2" presStyleIdx="2" presStyleCnt="6">
        <dgm:presLayoutVars>
          <dgm:chPref val="3"/>
        </dgm:presLayoutVars>
      </dgm:prSet>
      <dgm:spPr/>
    </dgm:pt>
    <dgm:pt modelId="{0F4C8D37-3EC5-104A-A04C-E87C207057A0}" type="pres">
      <dgm:prSet presAssocID="{DE143023-1FC3-9244-A615-7EBCE2E728E8}" presName="level3hierChild" presStyleCnt="0"/>
      <dgm:spPr/>
    </dgm:pt>
    <dgm:pt modelId="{22B12D66-67D3-594D-AF8F-7505F7020C01}" type="pres">
      <dgm:prSet presAssocID="{EBBDBD11-ACE8-1645-A6FC-87E5566BB03F}" presName="conn2-1" presStyleLbl="parChTrans1D2" presStyleIdx="3" presStyleCnt="6"/>
      <dgm:spPr/>
    </dgm:pt>
    <dgm:pt modelId="{D77C9075-53C7-5F43-A659-F7E8C5EACE2B}" type="pres">
      <dgm:prSet presAssocID="{EBBDBD11-ACE8-1645-A6FC-87E5566BB03F}" presName="connTx" presStyleLbl="parChTrans1D2" presStyleIdx="3" presStyleCnt="6"/>
      <dgm:spPr/>
    </dgm:pt>
    <dgm:pt modelId="{51B38322-59BB-0B4D-A990-9435250CCCD4}" type="pres">
      <dgm:prSet presAssocID="{18036FF9-329A-1542-B960-3F2AA775D250}" presName="root2" presStyleCnt="0"/>
      <dgm:spPr/>
    </dgm:pt>
    <dgm:pt modelId="{54FEA662-29FA-644F-8B6D-AF65E52B15EA}" type="pres">
      <dgm:prSet presAssocID="{18036FF9-329A-1542-B960-3F2AA775D250}" presName="LevelTwoTextNode" presStyleLbl="node2" presStyleIdx="3" presStyleCnt="6">
        <dgm:presLayoutVars>
          <dgm:chPref val="3"/>
        </dgm:presLayoutVars>
      </dgm:prSet>
      <dgm:spPr/>
    </dgm:pt>
    <dgm:pt modelId="{72EFF0CD-9E93-7E40-9A37-7B8CF2FB5174}" type="pres">
      <dgm:prSet presAssocID="{18036FF9-329A-1542-B960-3F2AA775D250}" presName="level3hierChild" presStyleCnt="0"/>
      <dgm:spPr/>
    </dgm:pt>
    <dgm:pt modelId="{22F7AC34-E9E1-EA40-B824-8DD6566AA116}" type="pres">
      <dgm:prSet presAssocID="{AEBB3232-2680-8044-8F86-B7A8C487C4DB}" presName="conn2-1" presStyleLbl="parChTrans1D2" presStyleIdx="4" presStyleCnt="6"/>
      <dgm:spPr/>
    </dgm:pt>
    <dgm:pt modelId="{73B1C00B-7EF5-3945-A7EE-E0514B215E72}" type="pres">
      <dgm:prSet presAssocID="{AEBB3232-2680-8044-8F86-B7A8C487C4DB}" presName="connTx" presStyleLbl="parChTrans1D2" presStyleIdx="4" presStyleCnt="6"/>
      <dgm:spPr/>
    </dgm:pt>
    <dgm:pt modelId="{AB1A6E2D-09CD-6F40-A6DF-4F6C1F858269}" type="pres">
      <dgm:prSet presAssocID="{0466C72C-1C99-9140-B9F2-53DFD3585E64}" presName="root2" presStyleCnt="0"/>
      <dgm:spPr/>
    </dgm:pt>
    <dgm:pt modelId="{E72503A5-8372-EB45-AC01-AD8888128AE7}" type="pres">
      <dgm:prSet presAssocID="{0466C72C-1C99-9140-B9F2-53DFD3585E64}" presName="LevelTwoTextNode" presStyleLbl="node2" presStyleIdx="4" presStyleCnt="6">
        <dgm:presLayoutVars>
          <dgm:chPref val="3"/>
        </dgm:presLayoutVars>
      </dgm:prSet>
      <dgm:spPr/>
    </dgm:pt>
    <dgm:pt modelId="{8B0FE415-7F8E-6547-B427-4EDAD94859EE}" type="pres">
      <dgm:prSet presAssocID="{0466C72C-1C99-9140-B9F2-53DFD3585E64}" presName="level3hierChild" presStyleCnt="0"/>
      <dgm:spPr/>
    </dgm:pt>
    <dgm:pt modelId="{536214E1-414D-BA49-9B32-2F56C06A890D}" type="pres">
      <dgm:prSet presAssocID="{FEF5BA49-1FDA-3249-A309-6D4C927B3DE9}" presName="conn2-1" presStyleLbl="parChTrans1D2" presStyleIdx="5" presStyleCnt="6"/>
      <dgm:spPr/>
    </dgm:pt>
    <dgm:pt modelId="{C8569100-CCBF-6349-BD3D-38A25E870257}" type="pres">
      <dgm:prSet presAssocID="{FEF5BA49-1FDA-3249-A309-6D4C927B3DE9}" presName="connTx" presStyleLbl="parChTrans1D2" presStyleIdx="5" presStyleCnt="6"/>
      <dgm:spPr/>
    </dgm:pt>
    <dgm:pt modelId="{0E0B4681-BB3D-0D4F-8DD1-95943B20FDEC}" type="pres">
      <dgm:prSet presAssocID="{3B77C3C1-7604-8F40-9D4B-FFE250B0B608}" presName="root2" presStyleCnt="0"/>
      <dgm:spPr/>
    </dgm:pt>
    <dgm:pt modelId="{5CC55C94-2CE9-2A4A-8171-2EBF0A6E1DF0}" type="pres">
      <dgm:prSet presAssocID="{3B77C3C1-7604-8F40-9D4B-FFE250B0B608}" presName="LevelTwoTextNode" presStyleLbl="node2" presStyleIdx="5" presStyleCnt="6">
        <dgm:presLayoutVars>
          <dgm:chPref val="3"/>
        </dgm:presLayoutVars>
      </dgm:prSet>
      <dgm:spPr/>
    </dgm:pt>
    <dgm:pt modelId="{61555878-1F9A-924D-A946-0ACCDFF54D2A}" type="pres">
      <dgm:prSet presAssocID="{3B77C3C1-7604-8F40-9D4B-FFE250B0B608}" presName="level3hierChild" presStyleCnt="0"/>
      <dgm:spPr/>
    </dgm:pt>
  </dgm:ptLst>
  <dgm:cxnLst>
    <dgm:cxn modelId="{0C6B1208-8B6E-4B4C-96C9-ADDA1CAC2F28}" srcId="{F6F2C8C9-2A97-8444-93B2-92FFD07DB9E2}" destId="{0466C72C-1C99-9140-B9F2-53DFD3585E64}" srcOrd="4" destOrd="0" parTransId="{AEBB3232-2680-8044-8F86-B7A8C487C4DB}" sibTransId="{C5130B11-F111-CD47-A73F-8781090A8906}"/>
    <dgm:cxn modelId="{23ABEC2C-7A97-9040-88E6-740ADC56F69A}" type="presOf" srcId="{23E83E4A-8082-9544-87E7-695AB312FC6B}" destId="{4E186723-2CA1-F343-830F-2E72840DDA1D}" srcOrd="0" destOrd="0" presId="urn:microsoft.com/office/officeart/2008/layout/HorizontalMultiLevelHierarchy"/>
    <dgm:cxn modelId="{2C031630-EF5B-044A-AE26-A7C538BCF341}" type="presOf" srcId="{B4EEB3DA-97BA-054F-BEF9-B423B7F85095}" destId="{F4544212-853E-3D44-AB7C-8C95544A8E88}" srcOrd="1" destOrd="0" presId="urn:microsoft.com/office/officeart/2008/layout/HorizontalMultiLevelHierarchy"/>
    <dgm:cxn modelId="{DA907144-5D8B-7E46-9B52-CFE8BF663130}" srcId="{F6F2C8C9-2A97-8444-93B2-92FFD07DB9E2}" destId="{361589E1-4D02-3D42-A7F3-4A29FC5608B4}" srcOrd="1" destOrd="0" parTransId="{B4EEB3DA-97BA-054F-BEF9-B423B7F85095}" sibTransId="{4408C2E5-37FE-294A-92F1-5DB738D7972B}"/>
    <dgm:cxn modelId="{FD17AC4D-6D0B-DF4B-92C8-A926293DBA15}" srcId="{F6F2C8C9-2A97-8444-93B2-92FFD07DB9E2}" destId="{DE143023-1FC3-9244-A615-7EBCE2E728E8}" srcOrd="2" destOrd="0" parTransId="{9B6993BD-783E-D94D-8A7B-E8705F1A1FE6}" sibTransId="{587BEFE7-184C-8F40-A379-FEB1F70EAFC6}"/>
    <dgm:cxn modelId="{C7622458-93F5-F84A-988A-D90863D7BEF7}" type="presOf" srcId="{3B77C3C1-7604-8F40-9D4B-FFE250B0B608}" destId="{5CC55C94-2CE9-2A4A-8171-2EBF0A6E1DF0}" srcOrd="0" destOrd="0" presId="urn:microsoft.com/office/officeart/2008/layout/HorizontalMultiLevelHierarchy"/>
    <dgm:cxn modelId="{79123F5F-4379-6B4C-A487-C892E1CC8FC9}" type="presOf" srcId="{AEBB3232-2680-8044-8F86-B7A8C487C4DB}" destId="{22F7AC34-E9E1-EA40-B824-8DD6566AA116}" srcOrd="0" destOrd="0" presId="urn:microsoft.com/office/officeart/2008/layout/HorizontalMultiLevelHierarchy"/>
    <dgm:cxn modelId="{B9ED6868-D6FF-994F-A758-8EBE8E373E0A}" srcId="{F6F2C8C9-2A97-8444-93B2-92FFD07DB9E2}" destId="{3B77C3C1-7604-8F40-9D4B-FFE250B0B608}" srcOrd="5" destOrd="0" parTransId="{FEF5BA49-1FDA-3249-A309-6D4C927B3DE9}" sibTransId="{7BC039FE-217C-4147-BD02-0214053DCD69}"/>
    <dgm:cxn modelId="{06E76172-8FAB-4449-A878-EDBFBC847DE3}" type="presOf" srcId="{D5DD2B35-E643-D341-BE89-17C14108F163}" destId="{90AE2330-AA8B-F543-80BB-8B3274761C05}" srcOrd="0" destOrd="0" presId="urn:microsoft.com/office/officeart/2008/layout/HorizontalMultiLevelHierarchy"/>
    <dgm:cxn modelId="{8D1D7E74-367E-B94B-AB7F-E5AE00C7FD3B}" type="presOf" srcId="{FEF5BA49-1FDA-3249-A309-6D4C927B3DE9}" destId="{536214E1-414D-BA49-9B32-2F56C06A890D}" srcOrd="0" destOrd="0" presId="urn:microsoft.com/office/officeart/2008/layout/HorizontalMultiLevelHierarchy"/>
    <dgm:cxn modelId="{9C616375-1A24-484E-A379-C72D9FBC22C8}" type="presOf" srcId="{DE143023-1FC3-9244-A615-7EBCE2E728E8}" destId="{A69CCA22-4CD0-EC4F-9E77-EF6DF27153BA}" srcOrd="0" destOrd="0" presId="urn:microsoft.com/office/officeart/2008/layout/HorizontalMultiLevelHierarchy"/>
    <dgm:cxn modelId="{C717B07B-ECAA-024E-88DC-5A81ED50D0B8}" srcId="{F6F2C8C9-2A97-8444-93B2-92FFD07DB9E2}" destId="{23E83E4A-8082-9544-87E7-695AB312FC6B}" srcOrd="0" destOrd="0" parTransId="{D5DD2B35-E643-D341-BE89-17C14108F163}" sibTransId="{A8479597-2503-1D42-8262-7F697A02F8D6}"/>
    <dgm:cxn modelId="{61F1557E-E932-6A42-940C-73E6179ED5A8}" type="presOf" srcId="{0466C72C-1C99-9140-B9F2-53DFD3585E64}" destId="{E72503A5-8372-EB45-AC01-AD8888128AE7}" srcOrd="0" destOrd="0" presId="urn:microsoft.com/office/officeart/2008/layout/HorizontalMultiLevelHierarchy"/>
    <dgm:cxn modelId="{0D02988E-F6AD-7C47-A243-1E7BE6FF6000}" type="presOf" srcId="{361589E1-4D02-3D42-A7F3-4A29FC5608B4}" destId="{CF7B1429-40D6-F24D-9206-FF713959F106}" srcOrd="0" destOrd="0" presId="urn:microsoft.com/office/officeart/2008/layout/HorizontalMultiLevelHierarchy"/>
    <dgm:cxn modelId="{31157D94-57A6-9C4D-A306-EFC6E49752FC}" type="presOf" srcId="{AEBB3232-2680-8044-8F86-B7A8C487C4DB}" destId="{73B1C00B-7EF5-3945-A7EE-E0514B215E72}" srcOrd="1" destOrd="0" presId="urn:microsoft.com/office/officeart/2008/layout/HorizontalMultiLevelHierarchy"/>
    <dgm:cxn modelId="{10D9B4B8-B997-6244-963F-E1234A2D61EA}" srcId="{871C6A2C-39BB-2141-83B3-F5376C03437F}" destId="{F6F2C8C9-2A97-8444-93B2-92FFD07DB9E2}" srcOrd="0" destOrd="0" parTransId="{BFA316AB-724B-434E-A0E6-1E92F2BFD558}" sibTransId="{0470FE77-EA5B-2F40-95BE-C420DAC4FD5C}"/>
    <dgm:cxn modelId="{5A861CBA-93A2-4946-B012-B2D940944D2A}" type="presOf" srcId="{9B6993BD-783E-D94D-8A7B-E8705F1A1FE6}" destId="{8B9E22CF-DCF7-C347-9EDA-FCBDE2F53030}" srcOrd="1" destOrd="0" presId="urn:microsoft.com/office/officeart/2008/layout/HorizontalMultiLevelHierarchy"/>
    <dgm:cxn modelId="{FD34FEBB-32D1-F849-8CD5-B0DAEC3CC535}" type="presOf" srcId="{18036FF9-329A-1542-B960-3F2AA775D250}" destId="{54FEA662-29FA-644F-8B6D-AF65E52B15EA}" srcOrd="0" destOrd="0" presId="urn:microsoft.com/office/officeart/2008/layout/HorizontalMultiLevelHierarchy"/>
    <dgm:cxn modelId="{1C4D57C0-E8EE-0645-9ED5-48D3441B0077}" type="presOf" srcId="{B4EEB3DA-97BA-054F-BEF9-B423B7F85095}" destId="{5C20D8C6-7155-FD40-9AEB-14B11DAEA8DA}" srcOrd="0" destOrd="0" presId="urn:microsoft.com/office/officeart/2008/layout/HorizontalMultiLevelHierarchy"/>
    <dgm:cxn modelId="{1C298AC1-ADC8-AF43-8F82-66693561CC36}" type="presOf" srcId="{871C6A2C-39BB-2141-83B3-F5376C03437F}" destId="{251C7F4D-9BE0-7F4A-8887-D59D3B358288}" srcOrd="0" destOrd="0" presId="urn:microsoft.com/office/officeart/2008/layout/HorizontalMultiLevelHierarchy"/>
    <dgm:cxn modelId="{23A673C2-AD53-4C4F-9747-FAEF37E41B87}" type="presOf" srcId="{EBBDBD11-ACE8-1645-A6FC-87E5566BB03F}" destId="{D77C9075-53C7-5F43-A659-F7E8C5EACE2B}" srcOrd="1" destOrd="0" presId="urn:microsoft.com/office/officeart/2008/layout/HorizontalMultiLevelHierarchy"/>
    <dgm:cxn modelId="{28D772C5-F9F4-784D-B5F6-2E31E407D860}" type="presOf" srcId="{EBBDBD11-ACE8-1645-A6FC-87E5566BB03F}" destId="{22B12D66-67D3-594D-AF8F-7505F7020C01}" srcOrd="0" destOrd="0" presId="urn:microsoft.com/office/officeart/2008/layout/HorizontalMultiLevelHierarchy"/>
    <dgm:cxn modelId="{0C7E1ACF-2E56-FF4E-B10B-C4BA5A8D2E60}" srcId="{F6F2C8C9-2A97-8444-93B2-92FFD07DB9E2}" destId="{18036FF9-329A-1542-B960-3F2AA775D250}" srcOrd="3" destOrd="0" parTransId="{EBBDBD11-ACE8-1645-A6FC-87E5566BB03F}" sibTransId="{EBA9791E-909A-9944-A1EA-94E5CACF552D}"/>
    <dgm:cxn modelId="{02F7C5D3-2DFA-6F4B-B6A7-00B4C0025032}" type="presOf" srcId="{FEF5BA49-1FDA-3249-A309-6D4C927B3DE9}" destId="{C8569100-CCBF-6349-BD3D-38A25E870257}" srcOrd="1" destOrd="0" presId="urn:microsoft.com/office/officeart/2008/layout/HorizontalMultiLevelHierarchy"/>
    <dgm:cxn modelId="{2DAF1CDC-0BFA-5F42-8FF0-9C4552619AE9}" type="presOf" srcId="{D5DD2B35-E643-D341-BE89-17C14108F163}" destId="{0C15B0C5-7E4A-F541-8775-56C1E79FFFED}" srcOrd="1" destOrd="0" presId="urn:microsoft.com/office/officeart/2008/layout/HorizontalMultiLevelHierarchy"/>
    <dgm:cxn modelId="{350059E7-4BA1-F342-B0A3-3CBFB72B30DE}" type="presOf" srcId="{9B6993BD-783E-D94D-8A7B-E8705F1A1FE6}" destId="{864785C1-4B7E-714D-8BB0-5B9607CB1C07}" srcOrd="0" destOrd="0" presId="urn:microsoft.com/office/officeart/2008/layout/HorizontalMultiLevelHierarchy"/>
    <dgm:cxn modelId="{E39134F8-38F2-B44D-835C-A3E2A0DBF6FF}" type="presOf" srcId="{F6F2C8C9-2A97-8444-93B2-92FFD07DB9E2}" destId="{0B2FC1E1-5FB9-824C-BED8-C8A741F8F92A}" srcOrd="0" destOrd="0" presId="urn:microsoft.com/office/officeart/2008/layout/HorizontalMultiLevelHierarchy"/>
    <dgm:cxn modelId="{F7212E16-4D61-4647-A971-085DE545EE12}" type="presParOf" srcId="{251C7F4D-9BE0-7F4A-8887-D59D3B358288}" destId="{90A57CC9-70C1-B54C-933B-DF7893D05FDF}" srcOrd="0" destOrd="0" presId="urn:microsoft.com/office/officeart/2008/layout/HorizontalMultiLevelHierarchy"/>
    <dgm:cxn modelId="{761030BA-C00F-544B-BD23-D9FD02FD94A7}" type="presParOf" srcId="{90A57CC9-70C1-B54C-933B-DF7893D05FDF}" destId="{0B2FC1E1-5FB9-824C-BED8-C8A741F8F92A}" srcOrd="0" destOrd="0" presId="urn:microsoft.com/office/officeart/2008/layout/HorizontalMultiLevelHierarchy"/>
    <dgm:cxn modelId="{8891D059-7EF2-FE4B-931C-1A1032F52F6D}" type="presParOf" srcId="{90A57CC9-70C1-B54C-933B-DF7893D05FDF}" destId="{A715F0B5-CDBE-7245-809A-5A5399476BCC}" srcOrd="1" destOrd="0" presId="urn:microsoft.com/office/officeart/2008/layout/HorizontalMultiLevelHierarchy"/>
    <dgm:cxn modelId="{DB8C143E-EA2F-7E43-A543-950CD1FFFFCA}" type="presParOf" srcId="{A715F0B5-CDBE-7245-809A-5A5399476BCC}" destId="{90AE2330-AA8B-F543-80BB-8B3274761C05}" srcOrd="0" destOrd="0" presId="urn:microsoft.com/office/officeart/2008/layout/HorizontalMultiLevelHierarchy"/>
    <dgm:cxn modelId="{204B24E3-1752-F744-A9D5-AAF221CAC156}" type="presParOf" srcId="{90AE2330-AA8B-F543-80BB-8B3274761C05}" destId="{0C15B0C5-7E4A-F541-8775-56C1E79FFFED}" srcOrd="0" destOrd="0" presId="urn:microsoft.com/office/officeart/2008/layout/HorizontalMultiLevelHierarchy"/>
    <dgm:cxn modelId="{25B65FF0-0A7D-AE43-9879-72CB3A240C9A}" type="presParOf" srcId="{A715F0B5-CDBE-7245-809A-5A5399476BCC}" destId="{3914B6C2-52B7-2F47-9CAE-B8AE5761CC10}" srcOrd="1" destOrd="0" presId="urn:microsoft.com/office/officeart/2008/layout/HorizontalMultiLevelHierarchy"/>
    <dgm:cxn modelId="{CCD27C50-AF98-014F-91B7-CE19FF0EEEC2}" type="presParOf" srcId="{3914B6C2-52B7-2F47-9CAE-B8AE5761CC10}" destId="{4E186723-2CA1-F343-830F-2E72840DDA1D}" srcOrd="0" destOrd="0" presId="urn:microsoft.com/office/officeart/2008/layout/HorizontalMultiLevelHierarchy"/>
    <dgm:cxn modelId="{4A35BF15-7271-7E4A-9E5C-073AE77055D4}" type="presParOf" srcId="{3914B6C2-52B7-2F47-9CAE-B8AE5761CC10}" destId="{8F9469C2-CF6A-334C-BD43-D091F8B46E26}" srcOrd="1" destOrd="0" presId="urn:microsoft.com/office/officeart/2008/layout/HorizontalMultiLevelHierarchy"/>
    <dgm:cxn modelId="{091B7796-DB5D-6040-B3AC-54EEB6C8824C}" type="presParOf" srcId="{A715F0B5-CDBE-7245-809A-5A5399476BCC}" destId="{5C20D8C6-7155-FD40-9AEB-14B11DAEA8DA}" srcOrd="2" destOrd="0" presId="urn:microsoft.com/office/officeart/2008/layout/HorizontalMultiLevelHierarchy"/>
    <dgm:cxn modelId="{295C9BF8-B885-084F-824B-86F1510B7BCE}" type="presParOf" srcId="{5C20D8C6-7155-FD40-9AEB-14B11DAEA8DA}" destId="{F4544212-853E-3D44-AB7C-8C95544A8E88}" srcOrd="0" destOrd="0" presId="urn:microsoft.com/office/officeart/2008/layout/HorizontalMultiLevelHierarchy"/>
    <dgm:cxn modelId="{3ACA3D01-F78A-2E4B-98FE-ED143190631C}" type="presParOf" srcId="{A715F0B5-CDBE-7245-809A-5A5399476BCC}" destId="{861ABDAA-459F-A84F-8384-63520D455365}" srcOrd="3" destOrd="0" presId="urn:microsoft.com/office/officeart/2008/layout/HorizontalMultiLevelHierarchy"/>
    <dgm:cxn modelId="{DEBFA403-FDE4-4649-A61A-6F5DF18D5B7C}" type="presParOf" srcId="{861ABDAA-459F-A84F-8384-63520D455365}" destId="{CF7B1429-40D6-F24D-9206-FF713959F106}" srcOrd="0" destOrd="0" presId="urn:microsoft.com/office/officeart/2008/layout/HorizontalMultiLevelHierarchy"/>
    <dgm:cxn modelId="{848F6D2B-173E-424F-882B-3C2D3F77D7BC}" type="presParOf" srcId="{861ABDAA-459F-A84F-8384-63520D455365}" destId="{A6CEF74C-9E41-F847-8F00-A4A2FD81A3E6}" srcOrd="1" destOrd="0" presId="urn:microsoft.com/office/officeart/2008/layout/HorizontalMultiLevelHierarchy"/>
    <dgm:cxn modelId="{2294A95C-6D99-2040-B219-459763B51B95}" type="presParOf" srcId="{A715F0B5-CDBE-7245-809A-5A5399476BCC}" destId="{864785C1-4B7E-714D-8BB0-5B9607CB1C07}" srcOrd="4" destOrd="0" presId="urn:microsoft.com/office/officeart/2008/layout/HorizontalMultiLevelHierarchy"/>
    <dgm:cxn modelId="{96BCA5FB-DC4F-B541-8E28-B8FA2523F2A8}" type="presParOf" srcId="{864785C1-4B7E-714D-8BB0-5B9607CB1C07}" destId="{8B9E22CF-DCF7-C347-9EDA-FCBDE2F53030}" srcOrd="0" destOrd="0" presId="urn:microsoft.com/office/officeart/2008/layout/HorizontalMultiLevelHierarchy"/>
    <dgm:cxn modelId="{EB6CC80E-E6BB-FD47-B394-634EE33F1BC9}" type="presParOf" srcId="{A715F0B5-CDBE-7245-809A-5A5399476BCC}" destId="{47F4B0EE-18AC-CA44-B34D-0D23E3DE1685}" srcOrd="5" destOrd="0" presId="urn:microsoft.com/office/officeart/2008/layout/HorizontalMultiLevelHierarchy"/>
    <dgm:cxn modelId="{CEF14007-FB3E-0C4A-91D8-C19BCB57DE26}" type="presParOf" srcId="{47F4B0EE-18AC-CA44-B34D-0D23E3DE1685}" destId="{A69CCA22-4CD0-EC4F-9E77-EF6DF27153BA}" srcOrd="0" destOrd="0" presId="urn:microsoft.com/office/officeart/2008/layout/HorizontalMultiLevelHierarchy"/>
    <dgm:cxn modelId="{66A29B44-0E7E-3A4B-A984-274ACE18FB9C}" type="presParOf" srcId="{47F4B0EE-18AC-CA44-B34D-0D23E3DE1685}" destId="{0F4C8D37-3EC5-104A-A04C-E87C207057A0}" srcOrd="1" destOrd="0" presId="urn:microsoft.com/office/officeart/2008/layout/HorizontalMultiLevelHierarchy"/>
    <dgm:cxn modelId="{A64676A6-A115-4F47-91D2-F6E3E339E219}" type="presParOf" srcId="{A715F0B5-CDBE-7245-809A-5A5399476BCC}" destId="{22B12D66-67D3-594D-AF8F-7505F7020C01}" srcOrd="6" destOrd="0" presId="urn:microsoft.com/office/officeart/2008/layout/HorizontalMultiLevelHierarchy"/>
    <dgm:cxn modelId="{A6560A07-BDB5-9A40-983B-BDF2D66462EE}" type="presParOf" srcId="{22B12D66-67D3-594D-AF8F-7505F7020C01}" destId="{D77C9075-53C7-5F43-A659-F7E8C5EACE2B}" srcOrd="0" destOrd="0" presId="urn:microsoft.com/office/officeart/2008/layout/HorizontalMultiLevelHierarchy"/>
    <dgm:cxn modelId="{7EB4EA9E-2427-3648-9F50-173DDE5E508A}" type="presParOf" srcId="{A715F0B5-CDBE-7245-809A-5A5399476BCC}" destId="{51B38322-59BB-0B4D-A990-9435250CCCD4}" srcOrd="7" destOrd="0" presId="urn:microsoft.com/office/officeart/2008/layout/HorizontalMultiLevelHierarchy"/>
    <dgm:cxn modelId="{C23993F1-DA45-CA4F-A992-91C27F164F3E}" type="presParOf" srcId="{51B38322-59BB-0B4D-A990-9435250CCCD4}" destId="{54FEA662-29FA-644F-8B6D-AF65E52B15EA}" srcOrd="0" destOrd="0" presId="urn:microsoft.com/office/officeart/2008/layout/HorizontalMultiLevelHierarchy"/>
    <dgm:cxn modelId="{33E28D26-3E96-1549-AD13-7A3AF84A863F}" type="presParOf" srcId="{51B38322-59BB-0B4D-A990-9435250CCCD4}" destId="{72EFF0CD-9E93-7E40-9A37-7B8CF2FB5174}" srcOrd="1" destOrd="0" presId="urn:microsoft.com/office/officeart/2008/layout/HorizontalMultiLevelHierarchy"/>
    <dgm:cxn modelId="{F8A3DB3C-CADA-B14B-B6C8-B3468EF0DD61}" type="presParOf" srcId="{A715F0B5-CDBE-7245-809A-5A5399476BCC}" destId="{22F7AC34-E9E1-EA40-B824-8DD6566AA116}" srcOrd="8" destOrd="0" presId="urn:microsoft.com/office/officeart/2008/layout/HorizontalMultiLevelHierarchy"/>
    <dgm:cxn modelId="{3646E601-EE17-DA47-8234-80144DACF3C4}" type="presParOf" srcId="{22F7AC34-E9E1-EA40-B824-8DD6566AA116}" destId="{73B1C00B-7EF5-3945-A7EE-E0514B215E72}" srcOrd="0" destOrd="0" presId="urn:microsoft.com/office/officeart/2008/layout/HorizontalMultiLevelHierarchy"/>
    <dgm:cxn modelId="{1C83C1A7-CFD0-A647-85EA-093EB6B7621F}" type="presParOf" srcId="{A715F0B5-CDBE-7245-809A-5A5399476BCC}" destId="{AB1A6E2D-09CD-6F40-A6DF-4F6C1F858269}" srcOrd="9" destOrd="0" presId="urn:microsoft.com/office/officeart/2008/layout/HorizontalMultiLevelHierarchy"/>
    <dgm:cxn modelId="{0CC12D6E-F035-0249-A7FA-687B76C03293}" type="presParOf" srcId="{AB1A6E2D-09CD-6F40-A6DF-4F6C1F858269}" destId="{E72503A5-8372-EB45-AC01-AD8888128AE7}" srcOrd="0" destOrd="0" presId="urn:microsoft.com/office/officeart/2008/layout/HorizontalMultiLevelHierarchy"/>
    <dgm:cxn modelId="{C5C7B28F-EF20-7E47-AF87-A51B58B1E2F9}" type="presParOf" srcId="{AB1A6E2D-09CD-6F40-A6DF-4F6C1F858269}" destId="{8B0FE415-7F8E-6547-B427-4EDAD94859EE}" srcOrd="1" destOrd="0" presId="urn:microsoft.com/office/officeart/2008/layout/HorizontalMultiLevelHierarchy"/>
    <dgm:cxn modelId="{610F314C-074F-3041-8068-CC9BEC451561}" type="presParOf" srcId="{A715F0B5-CDBE-7245-809A-5A5399476BCC}" destId="{536214E1-414D-BA49-9B32-2F56C06A890D}" srcOrd="10" destOrd="0" presId="urn:microsoft.com/office/officeart/2008/layout/HorizontalMultiLevelHierarchy"/>
    <dgm:cxn modelId="{5073766C-EAA3-9B4B-8E13-DE557B193219}" type="presParOf" srcId="{536214E1-414D-BA49-9B32-2F56C06A890D}" destId="{C8569100-CCBF-6349-BD3D-38A25E870257}" srcOrd="0" destOrd="0" presId="urn:microsoft.com/office/officeart/2008/layout/HorizontalMultiLevelHierarchy"/>
    <dgm:cxn modelId="{625C1EFB-59DC-C143-B604-BD9E4078158B}" type="presParOf" srcId="{A715F0B5-CDBE-7245-809A-5A5399476BCC}" destId="{0E0B4681-BB3D-0D4F-8DD1-95943B20FDEC}" srcOrd="11" destOrd="0" presId="urn:microsoft.com/office/officeart/2008/layout/HorizontalMultiLevelHierarchy"/>
    <dgm:cxn modelId="{AE33B052-34CA-D148-9F33-1BE2F2EC38B4}" type="presParOf" srcId="{0E0B4681-BB3D-0D4F-8DD1-95943B20FDEC}" destId="{5CC55C94-2CE9-2A4A-8171-2EBF0A6E1DF0}" srcOrd="0" destOrd="0" presId="urn:microsoft.com/office/officeart/2008/layout/HorizontalMultiLevelHierarchy"/>
    <dgm:cxn modelId="{A714EEF2-46B7-CA42-863D-78A1B5DC4F82}" type="presParOf" srcId="{0E0B4681-BB3D-0D4F-8DD1-95943B20FDEC}" destId="{61555878-1F9A-924D-A946-0ACCDFF54D2A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EEB637-60E6-074C-A0D0-9E66C5BBCF2A}">
      <dsp:nvSpPr>
        <dsp:cNvPr id="0" name=""/>
        <dsp:cNvSpPr/>
      </dsp:nvSpPr>
      <dsp:spPr>
        <a:xfrm>
          <a:off x="0" y="0"/>
          <a:ext cx="2226934" cy="532040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b="0" kern="1200" dirty="0">
              <a:latin typeface="Proxima Nova ExCn Extrabld" panose="020B0908030502060204" pitchFamily="34" charset="0"/>
            </a:rPr>
            <a:t>Cauca</a:t>
          </a:r>
        </a:p>
      </dsp:txBody>
      <dsp:txXfrm>
        <a:off x="0" y="0"/>
        <a:ext cx="2226934" cy="532040"/>
      </dsp:txXfrm>
    </dsp:sp>
    <dsp:sp modelId="{F79D1A6F-93F8-BD4D-BB22-CA9367F00106}">
      <dsp:nvSpPr>
        <dsp:cNvPr id="0" name=""/>
        <dsp:cNvSpPr/>
      </dsp:nvSpPr>
      <dsp:spPr>
        <a:xfrm>
          <a:off x="2284" y="539716"/>
          <a:ext cx="2226934" cy="48312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Proxima Nova Th" panose="02000506030000020004" pitchFamily="50" charset="0"/>
            </a:rPr>
            <a:t>125 productores</a:t>
          </a:r>
        </a:p>
      </dsp:txBody>
      <dsp:txXfrm>
        <a:off x="2284" y="539716"/>
        <a:ext cx="2226934" cy="483120"/>
      </dsp:txXfrm>
    </dsp:sp>
    <dsp:sp modelId="{4714D024-0CD2-5049-A9A5-1F9BB6775CBB}">
      <dsp:nvSpPr>
        <dsp:cNvPr id="0" name=""/>
        <dsp:cNvSpPr/>
      </dsp:nvSpPr>
      <dsp:spPr>
        <a:xfrm>
          <a:off x="2540988" y="7675"/>
          <a:ext cx="2226934" cy="532040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Proxima Nova ExCn Extrabld" panose="020B0908030502060204" pitchFamily="34" charset="0"/>
            </a:rPr>
            <a:t>Putumayo</a:t>
          </a:r>
        </a:p>
      </dsp:txBody>
      <dsp:txXfrm>
        <a:off x="2540988" y="7675"/>
        <a:ext cx="2226934" cy="532040"/>
      </dsp:txXfrm>
    </dsp:sp>
    <dsp:sp modelId="{01D31D3D-4569-144A-A40B-678C2BB1B007}">
      <dsp:nvSpPr>
        <dsp:cNvPr id="0" name=""/>
        <dsp:cNvSpPr/>
      </dsp:nvSpPr>
      <dsp:spPr>
        <a:xfrm>
          <a:off x="2540988" y="539716"/>
          <a:ext cx="2226934" cy="483120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Proxima Nova Th" panose="02000506030000020004" pitchFamily="50" charset="0"/>
            </a:rPr>
            <a:t>Mas de 200 productores</a:t>
          </a:r>
        </a:p>
      </dsp:txBody>
      <dsp:txXfrm>
        <a:off x="2540988" y="539716"/>
        <a:ext cx="2226934" cy="483120"/>
      </dsp:txXfrm>
    </dsp:sp>
    <dsp:sp modelId="{301A497D-853D-7846-A5F6-518EE18CEC4A}">
      <dsp:nvSpPr>
        <dsp:cNvPr id="0" name=""/>
        <dsp:cNvSpPr/>
      </dsp:nvSpPr>
      <dsp:spPr>
        <a:xfrm>
          <a:off x="5079693" y="7675"/>
          <a:ext cx="2226934" cy="532040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0688" tIns="97536" rIns="170688" bIns="97536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400" kern="1200" dirty="0">
              <a:latin typeface="Proxima Nova ExCn Extrabld" panose="020B0908030502060204" pitchFamily="34" charset="0"/>
            </a:rPr>
            <a:t>Caquetá</a:t>
          </a:r>
        </a:p>
      </dsp:txBody>
      <dsp:txXfrm>
        <a:off x="5079693" y="7675"/>
        <a:ext cx="2226934" cy="532040"/>
      </dsp:txXfrm>
    </dsp:sp>
    <dsp:sp modelId="{92A982CA-09F2-4644-A1AC-EAD15A5A616E}">
      <dsp:nvSpPr>
        <dsp:cNvPr id="0" name=""/>
        <dsp:cNvSpPr/>
      </dsp:nvSpPr>
      <dsp:spPr>
        <a:xfrm>
          <a:off x="5079693" y="539716"/>
          <a:ext cx="2226934" cy="483120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4676" tIns="74676" rIns="99568" bIns="112014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MX" sz="1400" kern="1200" dirty="0">
              <a:latin typeface="Proxima Nova Th" panose="02000506030000020004" pitchFamily="50" charset="0"/>
            </a:rPr>
            <a:t>35 productores</a:t>
          </a:r>
        </a:p>
      </dsp:txBody>
      <dsp:txXfrm>
        <a:off x="5079693" y="539716"/>
        <a:ext cx="2226934" cy="48312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4778107-94DD-2042-B657-58E575EDBE64}">
      <dsp:nvSpPr>
        <dsp:cNvPr id="0" name=""/>
        <dsp:cNvSpPr/>
      </dsp:nvSpPr>
      <dsp:spPr>
        <a:xfrm>
          <a:off x="0" y="679176"/>
          <a:ext cx="586280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E20EEA-CB52-E549-BA2C-B91CFF95BAE4}">
      <dsp:nvSpPr>
        <dsp:cNvPr id="0" name=""/>
        <dsp:cNvSpPr/>
      </dsp:nvSpPr>
      <dsp:spPr>
        <a:xfrm>
          <a:off x="482932" y="156724"/>
          <a:ext cx="6433754" cy="729092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</a:rPr>
            <a:t>Renovacion de cultivos, rehabilitación de suelos, central de beneficio, acompañamiento técnico, monitoreo de la biodiversidad asociada al paisaje de cacao </a:t>
          </a:r>
        </a:p>
      </dsp:txBody>
      <dsp:txXfrm>
        <a:off x="518523" y="192315"/>
        <a:ext cx="6362572" cy="657910"/>
      </dsp:txXfrm>
    </dsp:sp>
    <dsp:sp modelId="{B4224ADC-E181-9F4E-B89F-1C1AEED018C2}">
      <dsp:nvSpPr>
        <dsp:cNvPr id="0" name=""/>
        <dsp:cNvSpPr/>
      </dsp:nvSpPr>
      <dsp:spPr>
        <a:xfrm>
          <a:off x="0" y="1438878"/>
          <a:ext cx="586280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FAB5EF-4A4B-EC4A-B0E9-7FD61600123F}">
      <dsp:nvSpPr>
        <dsp:cNvPr id="0" name=""/>
        <dsp:cNvSpPr/>
      </dsp:nvSpPr>
      <dsp:spPr>
        <a:xfrm>
          <a:off x="482932" y="1107576"/>
          <a:ext cx="6331122" cy="537941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Intercambio de experencias, aumento capacidades tecnicas agronomicas, comercialización </a:t>
          </a:r>
        </a:p>
      </dsp:txBody>
      <dsp:txXfrm>
        <a:off x="509192" y="1133836"/>
        <a:ext cx="6278602" cy="485421"/>
      </dsp:txXfrm>
    </dsp:sp>
    <dsp:sp modelId="{607BA841-4F4A-D445-907B-928837B2F8C8}">
      <dsp:nvSpPr>
        <dsp:cNvPr id="0" name=""/>
        <dsp:cNvSpPr/>
      </dsp:nvSpPr>
      <dsp:spPr>
        <a:xfrm>
          <a:off x="0" y="2315219"/>
          <a:ext cx="586280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B3E9B-1C74-6C40-9D75-C5EC4C6C9321}">
      <dsp:nvSpPr>
        <dsp:cNvPr id="0" name=""/>
        <dsp:cNvSpPr/>
      </dsp:nvSpPr>
      <dsp:spPr>
        <a:xfrm>
          <a:off x="482932" y="1867278"/>
          <a:ext cx="6273517" cy="654581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Mesa técnica cadena de cacao, articulación de actividades para el acompañamiento técnico</a:t>
          </a:r>
        </a:p>
      </dsp:txBody>
      <dsp:txXfrm>
        <a:off x="514886" y="1899232"/>
        <a:ext cx="6209609" cy="590673"/>
      </dsp:txXfrm>
    </dsp:sp>
    <dsp:sp modelId="{B106F7AE-EC1D-6C4A-BBE9-D28191DE52AD}">
      <dsp:nvSpPr>
        <dsp:cNvPr id="0" name=""/>
        <dsp:cNvSpPr/>
      </dsp:nvSpPr>
      <dsp:spPr>
        <a:xfrm>
          <a:off x="0" y="3163404"/>
          <a:ext cx="5862802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ADF7449-2E24-674F-ABA7-929AD7A0227E}">
      <dsp:nvSpPr>
        <dsp:cNvPr id="0" name=""/>
        <dsp:cNvSpPr/>
      </dsp:nvSpPr>
      <dsp:spPr>
        <a:xfrm>
          <a:off x="482932" y="2743619"/>
          <a:ext cx="6275884" cy="626425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Plan de certificación, acompañmiento asociativo, generación de capacidades técnicas mediante escuelas de campo, alianzas comerciales</a:t>
          </a:r>
        </a:p>
      </dsp:txBody>
      <dsp:txXfrm>
        <a:off x="513512" y="2774199"/>
        <a:ext cx="6214724" cy="565265"/>
      </dsp:txXfrm>
    </dsp:sp>
    <dsp:sp modelId="{91D0E0AA-9297-4E41-82A5-23E3ED3EF4A8}">
      <dsp:nvSpPr>
        <dsp:cNvPr id="0" name=""/>
        <dsp:cNvSpPr/>
      </dsp:nvSpPr>
      <dsp:spPr>
        <a:xfrm>
          <a:off x="0" y="4053781"/>
          <a:ext cx="5814219" cy="39886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CEC45D-893F-6347-B50D-AB052034C199}">
      <dsp:nvSpPr>
        <dsp:cNvPr id="0" name=""/>
        <dsp:cNvSpPr/>
      </dsp:nvSpPr>
      <dsp:spPr>
        <a:xfrm>
          <a:off x="482932" y="3591804"/>
          <a:ext cx="6233695" cy="668616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Acompañamiento técnico, fomento producción orgánica y sostenible</a:t>
          </a:r>
        </a:p>
      </dsp:txBody>
      <dsp:txXfrm>
        <a:off x="515571" y="3624443"/>
        <a:ext cx="6168417" cy="603338"/>
      </dsp:txXfrm>
    </dsp:sp>
    <dsp:sp modelId="{0B500B94-DE3A-F448-B214-4482353699E2}">
      <dsp:nvSpPr>
        <dsp:cNvPr id="0" name=""/>
        <dsp:cNvSpPr/>
      </dsp:nvSpPr>
      <dsp:spPr>
        <a:xfrm>
          <a:off x="0" y="4909142"/>
          <a:ext cx="5981121" cy="352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ADE203-C453-B949-B5CB-806CBAA730CA}">
      <dsp:nvSpPr>
        <dsp:cNvPr id="0" name=""/>
        <dsp:cNvSpPr/>
      </dsp:nvSpPr>
      <dsp:spPr>
        <a:xfrm>
          <a:off x="482932" y="4528243"/>
          <a:ext cx="6266283" cy="5875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5552" tIns="0" rIns="255552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1400" kern="1200" dirty="0">
              <a:latin typeface="Proxima Nova Th" panose="02000506030000020004" pitchFamily="50" charset="0"/>
              <a:ea typeface="+mn-ea"/>
              <a:cs typeface="+mn-cs"/>
            </a:rPr>
            <a:t>Relacionamiento 6 asociaciones (Putumayo, Cauca y Caquetá), integración modelo productivo </a:t>
          </a:r>
        </a:p>
      </dsp:txBody>
      <dsp:txXfrm>
        <a:off x="511613" y="4556924"/>
        <a:ext cx="6208921" cy="53017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6214E1-414D-BA49-9B32-2F56C06A890D}">
      <dsp:nvSpPr>
        <dsp:cNvPr id="0" name=""/>
        <dsp:cNvSpPr/>
      </dsp:nvSpPr>
      <dsp:spPr>
        <a:xfrm>
          <a:off x="2267224" y="2358014"/>
          <a:ext cx="426503" cy="203174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251" y="0"/>
              </a:lnTo>
              <a:lnTo>
                <a:pt x="213251" y="2031743"/>
              </a:lnTo>
              <a:lnTo>
                <a:pt x="426503" y="2031743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28575" y="3321985"/>
        <a:ext cx="103801" cy="103801"/>
      </dsp:txXfrm>
    </dsp:sp>
    <dsp:sp modelId="{22F7AC34-E9E1-EA40-B824-8DD6566AA116}">
      <dsp:nvSpPr>
        <dsp:cNvPr id="0" name=""/>
        <dsp:cNvSpPr/>
      </dsp:nvSpPr>
      <dsp:spPr>
        <a:xfrm>
          <a:off x="2267224" y="2358014"/>
          <a:ext cx="426503" cy="121904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251" y="0"/>
              </a:lnTo>
              <a:lnTo>
                <a:pt x="213251" y="1219046"/>
              </a:lnTo>
              <a:lnTo>
                <a:pt x="426503" y="1219046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48188" y="2935250"/>
        <a:ext cx="64575" cy="64575"/>
      </dsp:txXfrm>
    </dsp:sp>
    <dsp:sp modelId="{22B12D66-67D3-594D-AF8F-7505F7020C01}">
      <dsp:nvSpPr>
        <dsp:cNvPr id="0" name=""/>
        <dsp:cNvSpPr/>
      </dsp:nvSpPr>
      <dsp:spPr>
        <a:xfrm>
          <a:off x="2267224" y="2358014"/>
          <a:ext cx="426503" cy="406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3251" y="0"/>
              </a:lnTo>
              <a:lnTo>
                <a:pt x="213251" y="406348"/>
              </a:lnTo>
              <a:lnTo>
                <a:pt x="426503" y="40634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65749" y="2546461"/>
        <a:ext cx="29454" cy="29454"/>
      </dsp:txXfrm>
    </dsp:sp>
    <dsp:sp modelId="{864785C1-4B7E-714D-8BB0-5B9607CB1C07}">
      <dsp:nvSpPr>
        <dsp:cNvPr id="0" name=""/>
        <dsp:cNvSpPr/>
      </dsp:nvSpPr>
      <dsp:spPr>
        <a:xfrm>
          <a:off x="2267224" y="1951665"/>
          <a:ext cx="426503" cy="406348"/>
        </a:xfrm>
        <a:custGeom>
          <a:avLst/>
          <a:gdLst/>
          <a:ahLst/>
          <a:cxnLst/>
          <a:rect l="0" t="0" r="0" b="0"/>
          <a:pathLst>
            <a:path>
              <a:moveTo>
                <a:pt x="0" y="406348"/>
              </a:moveTo>
              <a:lnTo>
                <a:pt x="213251" y="406348"/>
              </a:lnTo>
              <a:lnTo>
                <a:pt x="213251" y="0"/>
              </a:lnTo>
              <a:lnTo>
                <a:pt x="4265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65749" y="2140112"/>
        <a:ext cx="29454" cy="29454"/>
      </dsp:txXfrm>
    </dsp:sp>
    <dsp:sp modelId="{5C20D8C6-7155-FD40-9AEB-14B11DAEA8DA}">
      <dsp:nvSpPr>
        <dsp:cNvPr id="0" name=""/>
        <dsp:cNvSpPr/>
      </dsp:nvSpPr>
      <dsp:spPr>
        <a:xfrm>
          <a:off x="2267224" y="1138968"/>
          <a:ext cx="426503" cy="1219046"/>
        </a:xfrm>
        <a:custGeom>
          <a:avLst/>
          <a:gdLst/>
          <a:ahLst/>
          <a:cxnLst/>
          <a:rect l="0" t="0" r="0" b="0"/>
          <a:pathLst>
            <a:path>
              <a:moveTo>
                <a:pt x="0" y="1219046"/>
              </a:moveTo>
              <a:lnTo>
                <a:pt x="213251" y="1219046"/>
              </a:lnTo>
              <a:lnTo>
                <a:pt x="213251" y="0"/>
              </a:lnTo>
              <a:lnTo>
                <a:pt x="4265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48188" y="1716203"/>
        <a:ext cx="64575" cy="64575"/>
      </dsp:txXfrm>
    </dsp:sp>
    <dsp:sp modelId="{90AE2330-AA8B-F543-80BB-8B3274761C05}">
      <dsp:nvSpPr>
        <dsp:cNvPr id="0" name=""/>
        <dsp:cNvSpPr/>
      </dsp:nvSpPr>
      <dsp:spPr>
        <a:xfrm>
          <a:off x="2267224" y="326270"/>
          <a:ext cx="426503" cy="2031743"/>
        </a:xfrm>
        <a:custGeom>
          <a:avLst/>
          <a:gdLst/>
          <a:ahLst/>
          <a:cxnLst/>
          <a:rect l="0" t="0" r="0" b="0"/>
          <a:pathLst>
            <a:path>
              <a:moveTo>
                <a:pt x="0" y="2031743"/>
              </a:moveTo>
              <a:lnTo>
                <a:pt x="213251" y="2031743"/>
              </a:lnTo>
              <a:lnTo>
                <a:pt x="213251" y="0"/>
              </a:lnTo>
              <a:lnTo>
                <a:pt x="426503" y="0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MX" sz="2000" kern="1200"/>
        </a:p>
      </dsp:txBody>
      <dsp:txXfrm>
        <a:off x="2428575" y="1290241"/>
        <a:ext cx="103801" cy="103801"/>
      </dsp:txXfrm>
    </dsp:sp>
    <dsp:sp modelId="{0B2FC1E1-5FB9-824C-BED8-C8A741F8F92A}">
      <dsp:nvSpPr>
        <dsp:cNvPr id="0" name=""/>
        <dsp:cNvSpPr/>
      </dsp:nvSpPr>
      <dsp:spPr>
        <a:xfrm rot="16200000">
          <a:off x="231203" y="2032935"/>
          <a:ext cx="3421884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Cacao Bioandino</a:t>
          </a:r>
        </a:p>
      </dsp:txBody>
      <dsp:txXfrm>
        <a:off x="231203" y="2032935"/>
        <a:ext cx="3421884" cy="650158"/>
      </dsp:txXfrm>
    </dsp:sp>
    <dsp:sp modelId="{4E186723-2CA1-F343-830F-2E72840DDA1D}">
      <dsp:nvSpPr>
        <dsp:cNvPr id="0" name=""/>
        <dsp:cNvSpPr/>
      </dsp:nvSpPr>
      <dsp:spPr>
        <a:xfrm>
          <a:off x="2693728" y="1191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FFEM</a:t>
          </a:r>
        </a:p>
      </dsp:txBody>
      <dsp:txXfrm>
        <a:off x="2693728" y="1191"/>
        <a:ext cx="2132518" cy="650158"/>
      </dsp:txXfrm>
    </dsp:sp>
    <dsp:sp modelId="{CF7B1429-40D6-F24D-9206-FF713959F106}">
      <dsp:nvSpPr>
        <dsp:cNvPr id="0" name=""/>
        <dsp:cNvSpPr/>
      </dsp:nvSpPr>
      <dsp:spPr>
        <a:xfrm>
          <a:off x="2693728" y="813889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Asociaciones (PUT-CQTA)</a:t>
          </a:r>
        </a:p>
      </dsp:txBody>
      <dsp:txXfrm>
        <a:off x="2693728" y="813889"/>
        <a:ext cx="2132518" cy="650158"/>
      </dsp:txXfrm>
    </dsp:sp>
    <dsp:sp modelId="{A69CCA22-4CD0-EC4F-9E77-EF6DF27153BA}">
      <dsp:nvSpPr>
        <dsp:cNvPr id="0" name=""/>
        <dsp:cNvSpPr/>
      </dsp:nvSpPr>
      <dsp:spPr>
        <a:xfrm>
          <a:off x="2693728" y="1626586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Alcaldía Municipal</a:t>
          </a:r>
        </a:p>
      </dsp:txBody>
      <dsp:txXfrm>
        <a:off x="2693728" y="1626586"/>
        <a:ext cx="2132518" cy="650158"/>
      </dsp:txXfrm>
    </dsp:sp>
    <dsp:sp modelId="{54FEA662-29FA-644F-8B6D-AF65E52B15EA}">
      <dsp:nvSpPr>
        <dsp:cNvPr id="0" name=""/>
        <dsp:cNvSpPr/>
      </dsp:nvSpPr>
      <dsp:spPr>
        <a:xfrm>
          <a:off x="2693728" y="2439284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Asocapic</a:t>
          </a:r>
        </a:p>
      </dsp:txBody>
      <dsp:txXfrm>
        <a:off x="2693728" y="2439284"/>
        <a:ext cx="2132518" cy="650158"/>
      </dsp:txXfrm>
    </dsp:sp>
    <dsp:sp modelId="{E72503A5-8372-EB45-AC01-AD8888128AE7}">
      <dsp:nvSpPr>
        <dsp:cNvPr id="0" name=""/>
        <dsp:cNvSpPr/>
      </dsp:nvSpPr>
      <dsp:spPr>
        <a:xfrm>
          <a:off x="2693728" y="3251981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Amazonía Verde</a:t>
          </a:r>
        </a:p>
      </dsp:txBody>
      <dsp:txXfrm>
        <a:off x="2693728" y="3251981"/>
        <a:ext cx="2132518" cy="650158"/>
      </dsp:txXfrm>
    </dsp:sp>
    <dsp:sp modelId="{5CC55C94-2CE9-2A4A-8171-2EBF0A6E1DF0}">
      <dsp:nvSpPr>
        <dsp:cNvPr id="0" name=""/>
        <dsp:cNvSpPr/>
      </dsp:nvSpPr>
      <dsp:spPr>
        <a:xfrm>
          <a:off x="2693728" y="4064679"/>
          <a:ext cx="2132518" cy="650158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MX" sz="2000" kern="1200" dirty="0">
              <a:latin typeface="Proxima Nova ExCn Extrabld" panose="020B0908030502060204" pitchFamily="34" charset="0"/>
            </a:rPr>
            <a:t>FCS</a:t>
          </a:r>
        </a:p>
      </dsp:txBody>
      <dsp:txXfrm>
        <a:off x="2693728" y="4064679"/>
        <a:ext cx="2132518" cy="6501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BB057A-F139-614E-ADB6-76F6A082085C}" type="datetimeFigureOut">
              <a:rPr lang="es-CO" smtClean="0"/>
              <a:t>24/11/22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7735C-0E85-CB49-A05D-0C0518F32C8D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284497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735C-0E85-CB49-A05D-0C0518F32C8D}" type="slidenum">
              <a:rPr lang="es-CO" smtClean="0"/>
              <a:t>7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220223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735C-0E85-CB49-A05D-0C0518F32C8D}" type="slidenum">
              <a:rPr lang="es-CO" smtClean="0"/>
              <a:t>8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087920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35941550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735C-0E85-CB49-A05D-0C0518F32C8D}" type="slidenum">
              <a:rPr lang="es-CO" smtClean="0"/>
              <a:t>10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36337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735C-0E85-CB49-A05D-0C0518F32C8D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0494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057735C-0E85-CB49-A05D-0C0518F32C8D}" type="slidenum">
              <a:rPr lang="es-CO" smtClean="0"/>
              <a:t>14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232401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6389440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1141AC-C09A-49CF-A272-0C447C52C729}" type="slidenum">
              <a:rPr lang="es-ES" smtClean="0"/>
              <a:t>20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539209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MX"/>
              <a:t>Haz clic para editar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5982646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07654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157691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INSTRUC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INSTRUCTIONS"/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889000" y="734484"/>
            <a:ext cx="10414000" cy="793751"/>
          </a:xfrm>
          <a:prstGeom prst="rect">
            <a:avLst/>
          </a:prstGeom>
        </p:spPr>
        <p:txBody>
          <a:bodyPr anchor="b"/>
          <a:lstStyle>
            <a:lvl1pPr marL="0" marR="0" indent="0" algn="ctr" defTabSz="264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cap="all" spc="-48">
                <a:solidFill>
                  <a:srgbClr val="0096D5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</a:lstStyle>
          <a:p>
            <a:pPr marL="0" marR="0" lvl="0" indent="0" algn="ctr" defTabSz="264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(NEW) Master Slide INSTRUCTIONS</a:t>
            </a:r>
          </a:p>
        </p:txBody>
      </p:sp>
      <p:sp>
        <p:nvSpPr>
          <p:cNvPr id="6" name="Slide Number">
            <a:extLst>
              <a:ext uri="{FF2B5EF4-FFF2-40B4-BE49-F238E27FC236}">
                <a16:creationId xmlns:a16="http://schemas.microsoft.com/office/drawing/2014/main" id="{F986DEDD-8F66-F047-BE47-7718088CE63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11838103" y="6540500"/>
            <a:ext cx="233237" cy="42062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53585F"/>
                </a:solidFill>
                <a:latin typeface="Proxima Nova Rg" panose="02000506030000020004" pitchFamily="2" charset="0"/>
              </a:defRPr>
            </a:lvl1pPr>
          </a:lstStyle>
          <a:p>
            <a:fld id="{86CB4B4D-7CA3-9044-876B-883B54F8677D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Text Placeholder 1">
            <a:extLst>
              <a:ext uri="{FF2B5EF4-FFF2-40B4-BE49-F238E27FC236}">
                <a16:creationId xmlns:a16="http://schemas.microsoft.com/office/drawing/2014/main" id="{9F969F93-D8BD-314A-870B-1B3B5C488C43}"/>
              </a:ext>
            </a:extLst>
          </p:cNvPr>
          <p:cNvSpPr>
            <a:spLocks noGrp="1"/>
          </p:cNvSpPr>
          <p:nvPr>
            <p:ph type="body" sz="half" idx="15"/>
          </p:nvPr>
        </p:nvSpPr>
        <p:spPr>
          <a:xfrm>
            <a:off x="1061425" y="2049252"/>
            <a:ext cx="10069150" cy="3872419"/>
          </a:xfrm>
        </p:spPr>
        <p:txBody>
          <a:bodyPr>
            <a:normAutofit fontScale="92500"/>
          </a:bodyPr>
          <a:lstStyle>
            <a:lvl1pPr marL="393212" indent="-393212">
              <a:buSzPct val="100000"/>
              <a:buFontTx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lvl1pPr>
          </a:lstStyle>
          <a:p>
            <a:pPr marL="78642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</a:rPr>
              <a:t>There is a blank title slide under “Layout” you can add your own photo to. </a:t>
            </a:r>
          </a:p>
          <a:p>
            <a:pPr marL="78642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</a:rPr>
              <a:t>But to change out a photo on a slide that is locked, go to “View,” “Slide Master,” and then right click (PC users) or control + click (Mac users) on the image you want to replace.</a:t>
            </a:r>
          </a:p>
          <a:p>
            <a:pPr marL="78642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</a:rPr>
              <a:t>Choose “Change Picture,” “From File” then browse for the image saved on your computer. (Download from Vault first)</a:t>
            </a:r>
          </a:p>
          <a:p>
            <a:pPr marL="78642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</a:rPr>
              <a:t>Click “Insert”</a:t>
            </a:r>
          </a:p>
          <a:p>
            <a:pPr marL="786423" indent="-786423">
              <a:buSzPct val="100000"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</a:rPr>
              <a:t>When you are done click “Exit Master” to return to editing your presentation.</a:t>
            </a:r>
          </a:p>
          <a:p>
            <a:pPr marL="786423" indent="-786423">
              <a:buSzPct val="100000"/>
              <a:buFontTx/>
              <a:buAutoNum type="arabicPeriod"/>
              <a:defRPr>
                <a:latin typeface="+mn-lt"/>
                <a:ea typeface="+mn-ea"/>
                <a:cs typeface="+mn-cs"/>
                <a:sym typeface="Proxima Nova Bold"/>
              </a:defRPr>
            </a:pPr>
            <a:r>
              <a:rPr lang="en-US" dirty="0">
                <a:latin typeface="Proxima Nova Rg" panose="02000506030000020004" pitchFamily="2" charset="0"/>
                <a:sym typeface="Proxima Nova Bold"/>
              </a:rPr>
              <a:t>DELETE THIS SLIDE FROM YOUR PRESENTATION.</a:t>
            </a:r>
          </a:p>
        </p:txBody>
      </p:sp>
    </p:spTree>
    <p:extLst>
      <p:ext uri="{BB962C8B-B14F-4D97-AF65-F5344CB8AC3E}">
        <p14:creationId xmlns:p14="http://schemas.microsoft.com/office/powerpoint/2010/main" val="1985980729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739002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711750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307330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4787502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2787425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40946793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6520408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MX"/>
              <a:t>Haz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MX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419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1256144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MX"/>
              <a:t>Haz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MX"/>
              <a:t>Haga clic para modificar los estilos de texto del patrón</a:t>
            </a:r>
          </a:p>
          <a:p>
            <a:pPr lvl="1"/>
            <a:r>
              <a:rPr lang="es-MX"/>
              <a:t>Segundo nivel</a:t>
            </a:r>
          </a:p>
          <a:p>
            <a:pPr lvl="2"/>
            <a:r>
              <a:rPr lang="es-MX"/>
              <a:t>Tercer nivel</a:t>
            </a:r>
          </a:p>
          <a:p>
            <a:pPr lvl="3"/>
            <a:r>
              <a:rPr lang="es-MX"/>
              <a:t>Cuarto nivel</a:t>
            </a:r>
          </a:p>
          <a:p>
            <a:pPr lvl="4"/>
            <a:r>
              <a:rPr lang="es-MX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DD8C74-7EE7-47FF-98D2-28EC0090F0E8}" type="datetimeFigureOut">
              <a:rPr lang="es-419" smtClean="0"/>
              <a:t>24/11/22</a:t>
            </a:fld>
            <a:endParaRPr lang="es-419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419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43E521-D7E6-48F6-A562-769421039A2E}" type="slidenum">
              <a:rPr lang="es-419" smtClean="0"/>
              <a:t>‹#›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295594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3" r:id="rId1"/>
    <p:sldLayoutId id="2147484014" r:id="rId2"/>
    <p:sldLayoutId id="2147484015" r:id="rId3"/>
    <p:sldLayoutId id="2147484016" r:id="rId4"/>
    <p:sldLayoutId id="2147484017" r:id="rId5"/>
    <p:sldLayoutId id="2147484018" r:id="rId6"/>
    <p:sldLayoutId id="2147484019" r:id="rId7"/>
    <p:sldLayoutId id="2147484020" r:id="rId8"/>
    <p:sldLayoutId id="2147484021" r:id="rId9"/>
    <p:sldLayoutId id="2147484022" r:id="rId10"/>
    <p:sldLayoutId id="2147484023" r:id="rId11"/>
    <p:sldLayoutId id="214748402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3" Type="http://schemas.openxmlformats.org/officeDocument/2006/relationships/image" Target="../media/image15.jpeg"/><Relationship Id="rId7" Type="http://schemas.openxmlformats.org/officeDocument/2006/relationships/image" Target="../media/image38.sv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.png"/><Relationship Id="rId9" Type="http://schemas.openxmlformats.org/officeDocument/2006/relationships/image" Target="../media/image40.svg"/><Relationship Id="rId1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13" Type="http://schemas.openxmlformats.org/officeDocument/2006/relationships/diagramColors" Target="../diagrams/colors3.xml"/><Relationship Id="rId3" Type="http://schemas.openxmlformats.org/officeDocument/2006/relationships/image" Target="../media/image2.jpeg"/><Relationship Id="rId7" Type="http://schemas.openxmlformats.org/officeDocument/2006/relationships/diagramQuickStyle" Target="../diagrams/quickStyle2.xml"/><Relationship Id="rId12" Type="http://schemas.openxmlformats.org/officeDocument/2006/relationships/diagramQuickStyle" Target="../diagrams/quickStyl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6" Type="http://schemas.openxmlformats.org/officeDocument/2006/relationships/diagramLayout" Target="../diagrams/layout2.xml"/><Relationship Id="rId11" Type="http://schemas.openxmlformats.org/officeDocument/2006/relationships/diagramLayout" Target="../diagrams/layout3.xml"/><Relationship Id="rId5" Type="http://schemas.openxmlformats.org/officeDocument/2006/relationships/diagramData" Target="../diagrams/data2.xml"/><Relationship Id="rId10" Type="http://schemas.openxmlformats.org/officeDocument/2006/relationships/diagramData" Target="../diagrams/data3.xml"/><Relationship Id="rId4" Type="http://schemas.openxmlformats.org/officeDocument/2006/relationships/image" Target="../media/image3.png"/><Relationship Id="rId9" Type="http://schemas.microsoft.com/office/2007/relationships/diagramDrawing" Target="../diagrams/drawing2.xml"/><Relationship Id="rId14" Type="http://schemas.microsoft.com/office/2007/relationships/diagramDrawing" Target="../diagrams/drawing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tiff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emf"/><Relationship Id="rId9" Type="http://schemas.openxmlformats.org/officeDocument/2006/relationships/image" Target="../media/image9.tif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15.jpe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3.png"/><Relationship Id="rId9" Type="http://schemas.openxmlformats.org/officeDocument/2006/relationships/image" Target="../media/image6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2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15.jpeg"/><Relationship Id="rId7" Type="http://schemas.openxmlformats.org/officeDocument/2006/relationships/diagramLayout" Target="../diagrams/layou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24.tiff"/><Relationship Id="rId10" Type="http://schemas.microsoft.com/office/2007/relationships/diagramDrawing" Target="../diagrams/drawing1.xml"/><Relationship Id="rId4" Type="http://schemas.openxmlformats.org/officeDocument/2006/relationships/image" Target="../media/image3.png"/><Relationship Id="rId9" Type="http://schemas.openxmlformats.org/officeDocument/2006/relationships/diagramColors" Target="../diagrams/colors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5.png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FDB8579C-3521-0A47-AD3A-893F001C6D1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64"/>
            <a:ext cx="12192000" cy="685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947412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52ED-4428-0F92-F49D-A57DC13F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303" y="2675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6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VEREDAS CON MAYOR ÁREA DE DEFORESTACIÓN FUENTE IDEAM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176ABD-DEC6-2303-A4B4-87C00790A8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479274"/>
            <a:ext cx="3208545" cy="509824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5B74B34-3078-60D6-EF23-D2D2A7E315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4323" y="1589469"/>
            <a:ext cx="3336255" cy="2463016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074817F-CBB5-2202-9763-731271427C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5405" y="1589470"/>
            <a:ext cx="3226267" cy="248883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22F0331-8819-59B7-CC84-4CF4380D92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11421" y="4078303"/>
            <a:ext cx="3369158" cy="2539513"/>
          </a:xfrm>
          <a:prstGeom prst="rect">
            <a:avLst/>
          </a:prstGeom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452E40F5-1636-DDB0-614F-498270A6A5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65405" y="4078303"/>
            <a:ext cx="3226267" cy="247494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52B2B55B-4FD4-825C-EE61-8127354C696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804612" y="4844521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15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65CC255A-B4CD-A041-BC89-0F9E6B42F843}"/>
              </a:ext>
            </a:extLst>
          </p:cNvPr>
          <p:cNvSpPr txBox="1">
            <a:spLocks/>
          </p:cNvSpPr>
          <p:nvPr/>
        </p:nvSpPr>
        <p:spPr>
          <a:xfrm>
            <a:off x="838200" y="517430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DEFORESTACIÓN FUENTE HANSEN</a:t>
            </a:r>
          </a:p>
        </p:txBody>
      </p:sp>
      <p:graphicFrame>
        <p:nvGraphicFramePr>
          <p:cNvPr id="5" name="Gráfico 2">
            <a:extLst>
              <a:ext uri="{FF2B5EF4-FFF2-40B4-BE49-F238E27FC236}">
                <a16:creationId xmlns:a16="http://schemas.microsoft.com/office/drawing/2014/main" id="{E117B898-5E4D-ED49-B7F1-E1ABB95013C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3797470"/>
              </p:ext>
            </p:extLst>
          </p:nvPr>
        </p:nvGraphicFramePr>
        <p:xfrm>
          <a:off x="838200" y="2566746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B56D7DA3-4E50-7E43-967E-AF9226886F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5302" y="1478609"/>
            <a:ext cx="6699518" cy="444436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CFFDA21-4A2C-D2B3-0A4B-9D12400E0873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" y="6310674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1995060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252ED-4428-0F92-F49D-A57DC13F9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6750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s-CO" sz="36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VEREDAS CON MAYOR ÁREA DE DEFORESTACIÓN FUENTE HANSEN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11B1931-EB51-744A-6704-80F10CF9E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310" y="1514990"/>
            <a:ext cx="2477351" cy="503272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AC9F2B02-8B3C-F0D0-1880-CA5D51B8A6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994" y="1593065"/>
            <a:ext cx="3134487" cy="2407856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7C85932B-BA68-6593-C16D-641A80613D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26226" y="1591559"/>
            <a:ext cx="3134487" cy="2410868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01319EA2-A40A-A932-6E46-ED2E365613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32973" y="4000922"/>
            <a:ext cx="3310082" cy="2546798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3EB10AE8-24E8-14EC-DB8B-B69BFD9783CB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791577" y="963638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ángulo 13">
            <a:extLst>
              <a:ext uri="{FF2B5EF4-FFF2-40B4-BE49-F238E27FC236}">
                <a16:creationId xmlns:a16="http://schemas.microsoft.com/office/drawing/2014/main" id="{0ADA85FE-50A3-D740-B41B-355273143025}"/>
              </a:ext>
            </a:extLst>
          </p:cNvPr>
          <p:cNvSpPr/>
          <p:nvPr/>
        </p:nvSpPr>
        <p:spPr>
          <a:xfrm>
            <a:off x="1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9E05648-AAC6-F64E-BC2C-893A8E8B3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14878E-21E9-FC48-8BD5-BA185C4A5975}"/>
              </a:ext>
            </a:extLst>
          </p:cNvPr>
          <p:cNvSpPr/>
          <p:nvPr/>
        </p:nvSpPr>
        <p:spPr>
          <a:xfrm>
            <a:off x="0" y="141648"/>
            <a:ext cx="988161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Resultado 5: 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Diseño del modelo de gestión comunitaria de bosques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75D98D-2686-1441-B644-A2A8F824C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9F37553-C1BB-4147-B532-213D643E159C}"/>
              </a:ext>
            </a:extLst>
          </p:cNvPr>
          <p:cNvSpPr txBox="1"/>
          <p:nvPr/>
        </p:nvSpPr>
        <p:spPr>
          <a:xfrm>
            <a:off x="1526771" y="936340"/>
            <a:ext cx="859690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CO" sz="2400" dirty="0">
                <a:solidFill>
                  <a:srgbClr val="BC622B"/>
                </a:solidFill>
                <a:effectLst/>
                <a:latin typeface="Proxima Nova ExCn Extrabld" panose="020B0908030502060204" pitchFamily="34" charset="0"/>
                <a:ea typeface="Calibri" panose="020F0502020204030204" pitchFamily="34" charset="0"/>
              </a:rPr>
              <a:t>ESQUEMA METODOLÓGICO PARA EL APROVECHAMIENTO DE</a:t>
            </a:r>
          </a:p>
          <a:p>
            <a:pPr algn="ctr"/>
            <a:r>
              <a:rPr lang="es-CO" sz="2400" dirty="0">
                <a:solidFill>
                  <a:srgbClr val="BC622B"/>
                </a:solidFill>
                <a:effectLst/>
                <a:latin typeface="Proxima Nova ExCn Extrabld" panose="020B0908030502060204" pitchFamily="34" charset="0"/>
                <a:ea typeface="Calibri" panose="020F0502020204030204" pitchFamily="34" charset="0"/>
              </a:rPr>
              <a:t> PFNM BAJO MODO ASOCIACION</a:t>
            </a:r>
            <a:endParaRPr lang="es-CO" sz="2400" dirty="0">
              <a:solidFill>
                <a:srgbClr val="BC622B"/>
              </a:solidFill>
              <a:latin typeface="Proxima Nova ExCn Extrabld" panose="020B090803050206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40FF47A-7699-EA36-C763-1AC78D6F78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3" t="32659" r="3438" b="6954"/>
          <a:stretch/>
        </p:blipFill>
        <p:spPr>
          <a:xfrm>
            <a:off x="1885669" y="1814668"/>
            <a:ext cx="8420659" cy="4141409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26B9864-BB08-0695-74A8-A76830B4CB8C}"/>
              </a:ext>
            </a:extLst>
          </p:cNvPr>
          <p:cNvSpPr txBox="1"/>
          <p:nvPr/>
        </p:nvSpPr>
        <p:spPr>
          <a:xfrm>
            <a:off x="5239473" y="2927884"/>
            <a:ext cx="16436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Esquema metodológico del modo de asociación (PFNM) 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D3BC7A1-C0D2-2BB4-C0A5-796215871478}"/>
              </a:ext>
            </a:extLst>
          </p:cNvPr>
          <p:cNvSpPr txBox="1"/>
          <p:nvPr/>
        </p:nvSpPr>
        <p:spPr>
          <a:xfrm>
            <a:off x="7626636" y="2193529"/>
            <a:ext cx="1381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Selección de áreas boscosas potenciales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ACE0290-5267-7970-6067-3AE78488B463}"/>
              </a:ext>
            </a:extLst>
          </p:cNvPr>
          <p:cNvSpPr txBox="1"/>
          <p:nvPr/>
        </p:nvSpPr>
        <p:spPr>
          <a:xfrm>
            <a:off x="7721599" y="3783773"/>
            <a:ext cx="14555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Selección de predios y beneficiarios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BC66267-2B7B-38CF-7B22-27F2E1BBAE60}"/>
              </a:ext>
            </a:extLst>
          </p:cNvPr>
          <p:cNvSpPr txBox="1"/>
          <p:nvPr/>
        </p:nvSpPr>
        <p:spPr>
          <a:xfrm>
            <a:off x="6899797" y="4992731"/>
            <a:ext cx="1643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Selección de organizaciones comunitarias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1289C1D1-8273-8A2B-E3CB-7FE63A54DF9A}"/>
              </a:ext>
            </a:extLst>
          </p:cNvPr>
          <p:cNvSpPr txBox="1"/>
          <p:nvPr/>
        </p:nvSpPr>
        <p:spPr>
          <a:xfrm>
            <a:off x="3451054" y="5133706"/>
            <a:ext cx="24925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Fortalecimiento </a:t>
            </a:r>
          </a:p>
          <a:p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organizacional </a:t>
            </a: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611A675-F16F-690A-D33F-11548041D434}"/>
              </a:ext>
            </a:extLst>
          </p:cNvPr>
          <p:cNvSpPr txBox="1"/>
          <p:nvPr/>
        </p:nvSpPr>
        <p:spPr>
          <a:xfrm>
            <a:off x="2787249" y="3922351"/>
            <a:ext cx="336630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1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Selección de especies </a:t>
            </a:r>
          </a:p>
          <a:p>
            <a:r>
              <a:rPr lang="es-CO" sz="11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PFNM potenciales 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EF53CC01-1382-D54E-4BBC-38899F921592}"/>
              </a:ext>
            </a:extLst>
          </p:cNvPr>
          <p:cNvSpPr txBox="1"/>
          <p:nvPr/>
        </p:nvSpPr>
        <p:spPr>
          <a:xfrm>
            <a:off x="2787249" y="2801356"/>
            <a:ext cx="3366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Lanzamientos para </a:t>
            </a:r>
          </a:p>
          <a:p>
            <a:r>
              <a:rPr lang="es-CO" sz="1200" b="1" dirty="0">
                <a:solidFill>
                  <a:srgbClr val="441627"/>
                </a:solidFill>
                <a:latin typeface="Proxima Nova Rg" panose="02000506030000020004" pitchFamily="50" charset="0"/>
              </a:rPr>
              <a:t>estudios técnicos </a:t>
            </a:r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E9432331-9CFE-F038-C714-EAADAB41A13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270301" y="2193529"/>
            <a:ext cx="466725" cy="571500"/>
          </a:xfrm>
          <a:prstGeom prst="rect">
            <a:avLst/>
          </a:prstGeom>
        </p:spPr>
      </p:pic>
      <p:pic>
        <p:nvPicPr>
          <p:cNvPr id="21" name="Gráfico 20">
            <a:extLst>
              <a:ext uri="{FF2B5EF4-FFF2-40B4-BE49-F238E27FC236}">
                <a16:creationId xmlns:a16="http://schemas.microsoft.com/office/drawing/2014/main" id="{71C050E9-613D-2100-DBE9-F0C24A66B0C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9367493" y="3838122"/>
            <a:ext cx="580407" cy="580407"/>
          </a:xfrm>
          <a:prstGeom prst="rect">
            <a:avLst/>
          </a:prstGeom>
        </p:spPr>
      </p:pic>
      <p:pic>
        <p:nvPicPr>
          <p:cNvPr id="23" name="Gráfico 22">
            <a:extLst>
              <a:ext uri="{FF2B5EF4-FFF2-40B4-BE49-F238E27FC236}">
                <a16:creationId xmlns:a16="http://schemas.microsoft.com/office/drawing/2014/main" id="{6DEA1333-B695-7665-10D5-4B404EA290B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816717" y="5051246"/>
            <a:ext cx="438150" cy="552450"/>
          </a:xfrm>
          <a:prstGeom prst="rect">
            <a:avLst/>
          </a:prstGeom>
        </p:spPr>
      </p:pic>
      <p:pic>
        <p:nvPicPr>
          <p:cNvPr id="25" name="Gráfico 24">
            <a:extLst>
              <a:ext uri="{FF2B5EF4-FFF2-40B4-BE49-F238E27FC236}">
                <a16:creationId xmlns:a16="http://schemas.microsoft.com/office/drawing/2014/main" id="{018E2C88-C3CE-7CAB-0243-2B960CCE5B6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2771471" y="5133706"/>
            <a:ext cx="542925" cy="276225"/>
          </a:xfrm>
          <a:prstGeom prst="rect">
            <a:avLst/>
          </a:prstGeom>
        </p:spPr>
      </p:pic>
      <p:pic>
        <p:nvPicPr>
          <p:cNvPr id="27" name="Gráfico 26">
            <a:extLst>
              <a:ext uri="{FF2B5EF4-FFF2-40B4-BE49-F238E27FC236}">
                <a16:creationId xmlns:a16="http://schemas.microsoft.com/office/drawing/2014/main" id="{72E26C88-FAE1-16FB-9992-38B8DA2CE4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2189961" y="3873072"/>
            <a:ext cx="542925" cy="571500"/>
          </a:xfrm>
          <a:prstGeom prst="rect">
            <a:avLst/>
          </a:prstGeom>
        </p:spPr>
      </p:pic>
      <p:pic>
        <p:nvPicPr>
          <p:cNvPr id="29" name="Gráfico 28">
            <a:extLst>
              <a:ext uri="{FF2B5EF4-FFF2-40B4-BE49-F238E27FC236}">
                <a16:creationId xmlns:a16="http://schemas.microsoft.com/office/drawing/2014/main" id="{11202079-7E37-F304-376A-D0AF5527BC3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170911" y="2697043"/>
            <a:ext cx="561975" cy="56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1093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7148AA96-2AE4-C9C3-7CB3-4C0D540487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1" t="26667" r="58692" b="27257"/>
          <a:stretch/>
        </p:blipFill>
        <p:spPr>
          <a:xfrm>
            <a:off x="4389037" y="2242608"/>
            <a:ext cx="3539926" cy="3539925"/>
          </a:xfrm>
          <a:prstGeom prst="rect">
            <a:avLst/>
          </a:prstGeom>
        </p:spPr>
      </p:pic>
      <p:pic>
        <p:nvPicPr>
          <p:cNvPr id="15" name="Imagen 14" descr="Icono&#10;&#10;Descripción generada automáticamente">
            <a:extLst>
              <a:ext uri="{FF2B5EF4-FFF2-40B4-BE49-F238E27FC236}">
                <a16:creationId xmlns:a16="http://schemas.microsoft.com/office/drawing/2014/main" id="{9D998DB7-0D92-CA01-FEE8-DD9D9CCF4FB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575" t="9005" r="9324" b="20844"/>
          <a:stretch/>
        </p:blipFill>
        <p:spPr>
          <a:xfrm>
            <a:off x="726966" y="2242609"/>
            <a:ext cx="3426010" cy="3747373"/>
          </a:xfrm>
          <a:prstGeom prst="rect">
            <a:avLst/>
          </a:prstGeom>
        </p:spPr>
      </p:pic>
      <p:pic>
        <p:nvPicPr>
          <p:cNvPr id="13" name="Imagen 12" descr="Gráfico&#10;&#10;Descripción generada automáticamente con confianza baja">
            <a:extLst>
              <a:ext uri="{FF2B5EF4-FFF2-40B4-BE49-F238E27FC236}">
                <a16:creationId xmlns:a16="http://schemas.microsoft.com/office/drawing/2014/main" id="{6A7C5B1B-21E3-C9A5-C7D4-DFA00EDD3B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47" t="9005" r="8946" b="19832"/>
          <a:stretch/>
        </p:blipFill>
        <p:spPr>
          <a:xfrm>
            <a:off x="8458855" y="2242609"/>
            <a:ext cx="3357801" cy="3686973"/>
          </a:xfrm>
          <a:prstGeom prst="rect">
            <a:avLst/>
          </a:prstGeom>
        </p:spPr>
      </p:pic>
      <p:sp>
        <p:nvSpPr>
          <p:cNvPr id="16" name="TextBox 4">
            <a:extLst>
              <a:ext uri="{FF2B5EF4-FFF2-40B4-BE49-F238E27FC236}">
                <a16:creationId xmlns:a16="http://schemas.microsoft.com/office/drawing/2014/main" id="{46218485-B684-4667-A346-6E91C48FD418}"/>
              </a:ext>
            </a:extLst>
          </p:cNvPr>
          <p:cNvSpPr txBox="1"/>
          <p:nvPr/>
        </p:nvSpPr>
        <p:spPr>
          <a:xfrm>
            <a:off x="1463985" y="276966"/>
            <a:ext cx="875091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CRITERIOS SELECCIÓN DE AREAS  BOSCOSAS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954B8E52-E6F2-67C8-2028-3747CE521B6E}"/>
              </a:ext>
            </a:extLst>
          </p:cNvPr>
          <p:cNvSpPr txBox="1"/>
          <p:nvPr/>
        </p:nvSpPr>
        <p:spPr>
          <a:xfrm>
            <a:off x="4804076" y="2960843"/>
            <a:ext cx="241323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2000" b="1" dirty="0">
                <a:solidFill>
                  <a:srgbClr val="441627"/>
                </a:solidFill>
                <a:latin typeface="Proxima Nova ExCn Extrabld" panose="020B0908030502060204" pitchFamily="34" charset="0"/>
              </a:rPr>
              <a:t>Evaluación de áreas potenciales </a:t>
            </a:r>
          </a:p>
          <a:p>
            <a:pPr algn="ctr"/>
            <a:r>
              <a:rPr lang="es-CO" sz="2000" b="1" dirty="0">
                <a:solidFill>
                  <a:srgbClr val="441627"/>
                </a:solidFill>
                <a:latin typeface="Proxima Nova ExCn Extrabld" panose="020B0908030502060204" pitchFamily="34" charset="0"/>
              </a:rPr>
              <a:t>para aprovechamiento de PFNM </a:t>
            </a:r>
          </a:p>
          <a:p>
            <a:pPr algn="ctr"/>
            <a:r>
              <a:rPr lang="es-CO" sz="2000" b="1" dirty="0">
                <a:solidFill>
                  <a:srgbClr val="441627"/>
                </a:solidFill>
                <a:latin typeface="Proxima Nova ExCn Extrabld" panose="020B0908030502060204" pitchFamily="34" charset="0"/>
              </a:rPr>
              <a:t>(Modo asocación)</a:t>
            </a:r>
            <a:endParaRPr lang="es-CO" b="1" dirty="0">
              <a:solidFill>
                <a:srgbClr val="441627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92736C3-8B68-4541-B349-433DFF6D23CD}"/>
              </a:ext>
            </a:extLst>
          </p:cNvPr>
          <p:cNvSpPr txBox="1"/>
          <p:nvPr/>
        </p:nvSpPr>
        <p:spPr>
          <a:xfrm>
            <a:off x="8124489" y="4660848"/>
            <a:ext cx="22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Ecológicos</a:t>
            </a:r>
            <a:endParaRPr lang="es-CO" sz="1600" b="1" dirty="0">
              <a:solidFill>
                <a:schemeClr val="bg1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54C9EAEA-BAB6-D350-FBAA-B5E3469DCC87}"/>
              </a:ext>
            </a:extLst>
          </p:cNvPr>
          <p:cNvSpPr txBox="1"/>
          <p:nvPr/>
        </p:nvSpPr>
        <p:spPr>
          <a:xfrm>
            <a:off x="9774482" y="4660848"/>
            <a:ext cx="22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Sociales</a:t>
            </a:r>
            <a:endParaRPr lang="es-CO" sz="1600" b="1" dirty="0">
              <a:solidFill>
                <a:schemeClr val="bg1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7BAB8687-172A-C92F-B06C-7C39E54AAC4C}"/>
              </a:ext>
            </a:extLst>
          </p:cNvPr>
          <p:cNvSpPr txBox="1"/>
          <p:nvPr/>
        </p:nvSpPr>
        <p:spPr>
          <a:xfrm>
            <a:off x="8949485" y="5283251"/>
            <a:ext cx="22426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Criterios de Contexto</a:t>
            </a:r>
          </a:p>
        </p:txBody>
      </p:sp>
      <p:sp>
        <p:nvSpPr>
          <p:cNvPr id="20" name="TextBox 4">
            <a:extLst>
              <a:ext uri="{FF2B5EF4-FFF2-40B4-BE49-F238E27FC236}">
                <a16:creationId xmlns:a16="http://schemas.microsoft.com/office/drawing/2014/main" id="{057325B8-503A-BB41-5825-C9890B1A08DD}"/>
              </a:ext>
            </a:extLst>
          </p:cNvPr>
          <p:cNvSpPr txBox="1"/>
          <p:nvPr/>
        </p:nvSpPr>
        <p:spPr>
          <a:xfrm>
            <a:off x="999895" y="5381877"/>
            <a:ext cx="267444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Criterios Fundamentales</a:t>
            </a:r>
          </a:p>
        </p:txBody>
      </p:sp>
      <p:sp>
        <p:nvSpPr>
          <p:cNvPr id="21" name="TextBox 4">
            <a:extLst>
              <a:ext uri="{FF2B5EF4-FFF2-40B4-BE49-F238E27FC236}">
                <a16:creationId xmlns:a16="http://schemas.microsoft.com/office/drawing/2014/main" id="{DE07095B-50ED-B5FC-7177-22EE3302AD42}"/>
              </a:ext>
            </a:extLst>
          </p:cNvPr>
          <p:cNvSpPr txBox="1"/>
          <p:nvPr/>
        </p:nvSpPr>
        <p:spPr>
          <a:xfrm>
            <a:off x="392600" y="4699010"/>
            <a:ext cx="22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Ecológicos</a:t>
            </a:r>
            <a:endParaRPr lang="es-CO" sz="1600" b="1" dirty="0">
              <a:solidFill>
                <a:schemeClr val="bg1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3EE2DC40-0253-AE3F-80D0-AAE41CEA250B}"/>
              </a:ext>
            </a:extLst>
          </p:cNvPr>
          <p:cNvSpPr txBox="1"/>
          <p:nvPr/>
        </p:nvSpPr>
        <p:spPr>
          <a:xfrm>
            <a:off x="2070826" y="4699986"/>
            <a:ext cx="22426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Sociales</a:t>
            </a:r>
            <a:endParaRPr lang="es-CO" sz="1600" b="1" dirty="0">
              <a:solidFill>
                <a:schemeClr val="bg1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6A35597B-4014-E519-1A61-250864E4021B}"/>
              </a:ext>
            </a:extLst>
          </p:cNvPr>
          <p:cNvSpPr txBox="1"/>
          <p:nvPr/>
        </p:nvSpPr>
        <p:spPr>
          <a:xfrm>
            <a:off x="8577617" y="2533133"/>
            <a:ext cx="13029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Proxima Nova Th" panose="02000506030000020004" pitchFamily="50" charset="0"/>
              </a:rPr>
              <a:t>Cartografía</a:t>
            </a:r>
          </a:p>
          <a:p>
            <a:r>
              <a:rPr lang="es-CO" sz="1200" dirty="0">
                <a:latin typeface="Proxima Nova Th" panose="02000506030000020004" pitchFamily="50" charset="0"/>
              </a:rPr>
              <a:t>Topografía 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Áreas protegidas 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Suelos 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Hidrología </a:t>
            </a: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EA21B077-B92B-DB12-AE08-BE6F98A3FCD5}"/>
              </a:ext>
            </a:extLst>
          </p:cNvPr>
          <p:cNvSpPr txBox="1"/>
          <p:nvPr/>
        </p:nvSpPr>
        <p:spPr>
          <a:xfrm>
            <a:off x="10214903" y="2484601"/>
            <a:ext cx="13029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Proxima Nova Th" panose="02000506030000020004" pitchFamily="50" charset="0"/>
              </a:rPr>
              <a:t>Comunidad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Conocimiento </a:t>
            </a:r>
          </a:p>
          <a:p>
            <a:r>
              <a:rPr lang="es-CO" sz="1200" dirty="0" err="1">
                <a:latin typeface="Proxima Nova Th" panose="02000506030000020004" pitchFamily="50" charset="0"/>
              </a:rPr>
              <a:t>Etno</a:t>
            </a:r>
            <a:r>
              <a:rPr lang="es-CO" sz="1200" dirty="0">
                <a:latin typeface="Proxima Nova Th" panose="02000506030000020004" pitchFamily="50" charset="0"/>
              </a:rPr>
              <a:t>-ambiental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Economía comunitaria local </a:t>
            </a:r>
          </a:p>
        </p:txBody>
      </p:sp>
      <p:sp>
        <p:nvSpPr>
          <p:cNvPr id="26" name="CuadroTexto 25">
            <a:extLst>
              <a:ext uri="{FF2B5EF4-FFF2-40B4-BE49-F238E27FC236}">
                <a16:creationId xmlns:a16="http://schemas.microsoft.com/office/drawing/2014/main" id="{9A7DA281-7886-CCE3-5462-41DB6E128408}"/>
              </a:ext>
            </a:extLst>
          </p:cNvPr>
          <p:cNvSpPr txBox="1"/>
          <p:nvPr/>
        </p:nvSpPr>
        <p:spPr>
          <a:xfrm>
            <a:off x="2494376" y="2960843"/>
            <a:ext cx="13029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Proxima Nova Th" panose="02000506030000020004" pitchFamily="50" charset="0"/>
              </a:rPr>
              <a:t>Presiones sobre el territorio 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Accesibilidad al área </a:t>
            </a:r>
          </a:p>
        </p:txBody>
      </p:sp>
      <p:sp>
        <p:nvSpPr>
          <p:cNvPr id="27" name="CuadroTexto 26">
            <a:extLst>
              <a:ext uri="{FF2B5EF4-FFF2-40B4-BE49-F238E27FC236}">
                <a16:creationId xmlns:a16="http://schemas.microsoft.com/office/drawing/2014/main" id="{F6DF4442-0B3B-3906-02FE-52DEE3F42389}"/>
              </a:ext>
            </a:extLst>
          </p:cNvPr>
          <p:cNvSpPr txBox="1"/>
          <p:nvPr/>
        </p:nvSpPr>
        <p:spPr>
          <a:xfrm>
            <a:off x="862450" y="2360679"/>
            <a:ext cx="13029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latin typeface="Proxima Nova Th" panose="02000506030000020004" pitchFamily="50" charset="0"/>
              </a:rPr>
              <a:t>Alteración o perturbación del área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Información línea base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Presencia SPP clave </a:t>
            </a:r>
          </a:p>
          <a:p>
            <a:endParaRPr lang="es-CO" sz="1200" dirty="0">
              <a:latin typeface="Proxima Nova Th" panose="02000506030000020004" pitchFamily="50" charset="0"/>
            </a:endParaRPr>
          </a:p>
          <a:p>
            <a:r>
              <a:rPr lang="es-CO" sz="1200" dirty="0">
                <a:latin typeface="Proxima Nova Th" panose="02000506030000020004" pitchFamily="50" charset="0"/>
              </a:rPr>
              <a:t>Paisaje</a:t>
            </a:r>
          </a:p>
        </p:txBody>
      </p:sp>
      <p:pic>
        <p:nvPicPr>
          <p:cNvPr id="30" name="Imagen 29">
            <a:extLst>
              <a:ext uri="{FF2B5EF4-FFF2-40B4-BE49-F238E27FC236}">
                <a16:creationId xmlns:a16="http://schemas.microsoft.com/office/drawing/2014/main" id="{7BE4D14A-5436-915C-7B10-E7E864D331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6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id="{CFB45433-2795-F7DB-68DD-428E801B60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-100800"/>
            <a:ext cx="10057312" cy="70596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52B765-2253-2F43-9345-9AFDDADB68DB}"/>
              </a:ext>
            </a:extLst>
          </p:cNvPr>
          <p:cNvSpPr txBox="1">
            <a:spLocks/>
          </p:cNvSpPr>
          <p:nvPr/>
        </p:nvSpPr>
        <p:spPr>
          <a:xfrm>
            <a:off x="84815" y="695410"/>
            <a:ext cx="4977515" cy="616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CRITERIOS </a:t>
            </a:r>
          </a:p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SELECCIÓN DE </a:t>
            </a:r>
          </a:p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BENEFICIARIOS</a:t>
            </a:r>
            <a:endParaRPr lang="es-CO" sz="2400" dirty="0">
              <a:solidFill>
                <a:srgbClr val="BC622B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B3300A1-64D4-B57A-7CFA-904C6510BC87}"/>
              </a:ext>
            </a:extLst>
          </p:cNvPr>
          <p:cNvSpPr txBox="1"/>
          <p:nvPr/>
        </p:nvSpPr>
        <p:spPr>
          <a:xfrm>
            <a:off x="4307909" y="689780"/>
            <a:ext cx="22207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Conocimiento Etnoambiental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E951E511-8349-9D0D-7872-6CCD9D36BEBA}"/>
              </a:ext>
            </a:extLst>
          </p:cNvPr>
          <p:cNvSpPr txBox="1"/>
          <p:nvPr/>
        </p:nvSpPr>
        <p:spPr>
          <a:xfrm>
            <a:off x="4286045" y="2251106"/>
            <a:ext cx="224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Identidad </a:t>
            </a:r>
          </a:p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Cultural</a:t>
            </a:r>
          </a:p>
        </p:txBody>
      </p:sp>
      <p:sp>
        <p:nvSpPr>
          <p:cNvPr id="17" name="TextBox 4">
            <a:extLst>
              <a:ext uri="{FF2B5EF4-FFF2-40B4-BE49-F238E27FC236}">
                <a16:creationId xmlns:a16="http://schemas.microsoft.com/office/drawing/2014/main" id="{21EFB93C-7373-F337-EDDF-26397FA8652D}"/>
              </a:ext>
            </a:extLst>
          </p:cNvPr>
          <p:cNvSpPr txBox="1"/>
          <p:nvPr/>
        </p:nvSpPr>
        <p:spPr>
          <a:xfrm>
            <a:off x="4307910" y="3745842"/>
            <a:ext cx="224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Economía y Subsistencia</a:t>
            </a:r>
          </a:p>
        </p:txBody>
      </p:sp>
      <p:sp>
        <p:nvSpPr>
          <p:cNvPr id="18" name="TextBox 4">
            <a:extLst>
              <a:ext uri="{FF2B5EF4-FFF2-40B4-BE49-F238E27FC236}">
                <a16:creationId xmlns:a16="http://schemas.microsoft.com/office/drawing/2014/main" id="{853B4275-0B4B-DC74-D241-1A561E5F0EE6}"/>
              </a:ext>
            </a:extLst>
          </p:cNvPr>
          <p:cNvSpPr txBox="1"/>
          <p:nvPr/>
        </p:nvSpPr>
        <p:spPr>
          <a:xfrm>
            <a:off x="4286045" y="5301921"/>
            <a:ext cx="22426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Estado legal</a:t>
            </a:r>
          </a:p>
          <a:p>
            <a:pPr algn="r"/>
            <a:r>
              <a:rPr lang="es-CO" sz="20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 del territorio</a:t>
            </a:r>
          </a:p>
        </p:txBody>
      </p:sp>
      <p:sp>
        <p:nvSpPr>
          <p:cNvPr id="19" name="CuadroTexto 18">
            <a:extLst>
              <a:ext uri="{FF2B5EF4-FFF2-40B4-BE49-F238E27FC236}">
                <a16:creationId xmlns:a16="http://schemas.microsoft.com/office/drawing/2014/main" id="{11B8A0D0-87FD-15C6-AAB1-BA6A58E38FE6}"/>
              </a:ext>
            </a:extLst>
          </p:cNvPr>
          <p:cNvSpPr txBox="1"/>
          <p:nvPr/>
        </p:nvSpPr>
        <p:spPr>
          <a:xfrm>
            <a:off x="6837409" y="487680"/>
            <a:ext cx="2480516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Identificación de PFNM potenciales</a:t>
            </a:r>
            <a:br>
              <a:rPr lang="es-CO" sz="1700" dirty="0">
                <a:latin typeface="Proxima Nova Th" panose="02000506030000020004" pitchFamily="50" charset="0"/>
              </a:rPr>
            </a:br>
            <a:endParaRPr lang="es-CO" sz="1700" dirty="0">
              <a:latin typeface="Proxima Nova Th" panose="02000506030000020004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Patrones fenológicos</a:t>
            </a:r>
          </a:p>
          <a:p>
            <a:endParaRPr lang="es-CO" dirty="0"/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57AE8B-07EA-C74A-E7E6-ACAC8074BECA}"/>
              </a:ext>
            </a:extLst>
          </p:cNvPr>
          <p:cNvSpPr txBox="1"/>
          <p:nvPr/>
        </p:nvSpPr>
        <p:spPr>
          <a:xfrm>
            <a:off x="6837409" y="2251106"/>
            <a:ext cx="2480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Caracterización social de beneficiarios</a:t>
            </a:r>
          </a:p>
          <a:p>
            <a:endParaRPr lang="es-CO" dirty="0"/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81821BF-BF8A-541A-695F-A48E3748FBBD}"/>
              </a:ext>
            </a:extLst>
          </p:cNvPr>
          <p:cNvSpPr txBox="1"/>
          <p:nvPr/>
        </p:nvSpPr>
        <p:spPr>
          <a:xfrm>
            <a:off x="6716021" y="3646611"/>
            <a:ext cx="3083299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Proxima Nova Th" panose="02000506030000020004" pitchFamily="50" charset="0"/>
              </a:rPr>
              <a:t>Caracterización económica de beneficiarios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600" dirty="0">
                <a:latin typeface="Proxima Nova Th" panose="02000506030000020004" pitchFamily="50" charset="0"/>
              </a:rPr>
              <a:t>Existencia de organizaciones de economía solidaria </a:t>
            </a:r>
          </a:p>
          <a:p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F14BD91C-39EE-CCFB-17F7-99368A4ED4E9}"/>
              </a:ext>
            </a:extLst>
          </p:cNvPr>
          <p:cNvSpPr txBox="1"/>
          <p:nvPr/>
        </p:nvSpPr>
        <p:spPr>
          <a:xfrm>
            <a:off x="6716021" y="5301921"/>
            <a:ext cx="2961379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Escrituras y ocupación del predio 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Delimitación del predio</a:t>
            </a:r>
          </a:p>
          <a:p>
            <a:endParaRPr lang="es-CO" dirty="0"/>
          </a:p>
        </p:txBody>
      </p:sp>
      <p:pic>
        <p:nvPicPr>
          <p:cNvPr id="24" name="Imagen 23">
            <a:extLst>
              <a:ext uri="{FF2B5EF4-FFF2-40B4-BE49-F238E27FC236}">
                <a16:creationId xmlns:a16="http://schemas.microsoft.com/office/drawing/2014/main" id="{BA173F74-6A08-4C3B-652B-CC245CDD874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450113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21718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Imagen que contiene Forma&#10;&#10;Descripción generada automáticamente">
            <a:extLst>
              <a:ext uri="{FF2B5EF4-FFF2-40B4-BE49-F238E27FC236}">
                <a16:creationId xmlns:a16="http://schemas.microsoft.com/office/drawing/2014/main" id="{CFB45433-2795-F7DB-68DD-428E801B605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76" b="51556"/>
          <a:stretch/>
        </p:blipFill>
        <p:spPr>
          <a:xfrm>
            <a:off x="2809978" y="1638300"/>
            <a:ext cx="8863862" cy="358140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152B765-2253-2F43-9345-9AFDDADB68DB}"/>
              </a:ext>
            </a:extLst>
          </p:cNvPr>
          <p:cNvSpPr txBox="1">
            <a:spLocks/>
          </p:cNvSpPr>
          <p:nvPr/>
        </p:nvSpPr>
        <p:spPr>
          <a:xfrm>
            <a:off x="400879" y="549636"/>
            <a:ext cx="5403574" cy="61625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CRITERIOS </a:t>
            </a:r>
          </a:p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SELECCIÓN DE </a:t>
            </a:r>
          </a:p>
          <a:p>
            <a:r>
              <a:rPr lang="es-CO" sz="4800" dirty="0">
                <a:solidFill>
                  <a:srgbClr val="BC622B"/>
                </a:solidFill>
                <a:latin typeface="Proxima Nova ExCn Extrabld" panose="020B0908030502060204" pitchFamily="34" charset="0"/>
              </a:rPr>
              <a:t>PREDIOS</a:t>
            </a:r>
            <a:endParaRPr lang="es-CO" sz="2400" dirty="0">
              <a:solidFill>
                <a:srgbClr val="BC622B"/>
              </a:solidFill>
              <a:latin typeface="Proxima Nova ExCn Extrabld" panose="020B0908030502060204" pitchFamily="34" charset="0"/>
            </a:endParaRPr>
          </a:p>
        </p:txBody>
      </p:sp>
      <p:sp>
        <p:nvSpPr>
          <p:cNvPr id="15" name="TextBox 4">
            <a:extLst>
              <a:ext uri="{FF2B5EF4-FFF2-40B4-BE49-F238E27FC236}">
                <a16:creationId xmlns:a16="http://schemas.microsoft.com/office/drawing/2014/main" id="{AB3300A1-64D4-B57A-7CFA-904C6510BC87}"/>
              </a:ext>
            </a:extLst>
          </p:cNvPr>
          <p:cNvSpPr txBox="1"/>
          <p:nvPr/>
        </p:nvSpPr>
        <p:spPr>
          <a:xfrm>
            <a:off x="4353384" y="2606138"/>
            <a:ext cx="224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Ecológicos</a:t>
            </a:r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E951E511-8349-9D0D-7872-6CCD9D36BEBA}"/>
              </a:ext>
            </a:extLst>
          </p:cNvPr>
          <p:cNvSpPr txBox="1"/>
          <p:nvPr/>
        </p:nvSpPr>
        <p:spPr>
          <a:xfrm>
            <a:off x="4353384" y="4188669"/>
            <a:ext cx="22426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b="1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Sociales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E357AE8B-07EA-C74A-E7E6-ACAC8074BECA}"/>
              </a:ext>
            </a:extLst>
          </p:cNvPr>
          <p:cNvSpPr txBox="1"/>
          <p:nvPr/>
        </p:nvSpPr>
        <p:spPr>
          <a:xfrm>
            <a:off x="6922224" y="4051926"/>
            <a:ext cx="248051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CO" sz="1700" dirty="0">
                <a:latin typeface="Proxima Nova Th" panose="02000506030000020004" pitchFamily="50" charset="0"/>
              </a:rPr>
              <a:t>Economía comunitaria local</a:t>
            </a:r>
          </a:p>
          <a:p>
            <a:endParaRPr lang="es-CO" dirty="0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C727A8D0-ACE1-5A57-6C76-826AFFA602CE}"/>
              </a:ext>
            </a:extLst>
          </p:cNvPr>
          <p:cNvSpPr txBox="1"/>
          <p:nvPr/>
        </p:nvSpPr>
        <p:spPr>
          <a:xfrm>
            <a:off x="6922224" y="2099323"/>
            <a:ext cx="2685069" cy="16773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Proxima Nova Th" panose="02000506030000020004" pitchFamily="50" charset="0"/>
              </a:rPr>
              <a:t>Áreas Protegidas o áreas de interés para la conservación.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Proxima Nova Th" panose="02000506030000020004" pitchFamily="50" charset="0"/>
              </a:rPr>
              <a:t>Aptitud del suelo.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s-ES" sz="1700" dirty="0">
                <a:latin typeface="Proxima Nova Th" panose="02000506030000020004" pitchFamily="50" charset="0"/>
              </a:rPr>
              <a:t>Hidrología</a:t>
            </a:r>
          </a:p>
          <a:p>
            <a:endParaRPr lang="es-CO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F2B559DB-3AC2-380E-38A9-107062C521A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9923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3692BED-F9AC-784A-B6B2-159FB743AD51}"/>
              </a:ext>
            </a:extLst>
          </p:cNvPr>
          <p:cNvSpPr/>
          <p:nvPr/>
        </p:nvSpPr>
        <p:spPr>
          <a:xfrm>
            <a:off x="1" y="0"/>
            <a:ext cx="12192000" cy="857712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563EBBA-841B-7148-B4AC-562846F78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661" y="0"/>
            <a:ext cx="1227339" cy="857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2F01C8-BBE8-4C4A-B291-96532F33F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9787"/>
            <a:ext cx="12192000" cy="6088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F128DC6-23FA-984D-8620-1FA009271290}"/>
              </a:ext>
            </a:extLst>
          </p:cNvPr>
          <p:cNvSpPr/>
          <p:nvPr/>
        </p:nvSpPr>
        <p:spPr>
          <a:xfrm>
            <a:off x="303838" y="167246"/>
            <a:ext cx="461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Proyecto Cacao Bioandino</a:t>
            </a:r>
            <a:endParaRPr lang="es-CO" sz="28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84E409-8EA6-8B47-8A12-B6FF79C76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374"/>
          <a:stretch/>
        </p:blipFill>
        <p:spPr>
          <a:xfrm>
            <a:off x="2242512" y="2319631"/>
            <a:ext cx="7118963" cy="608846"/>
          </a:xfrm>
          <a:prstGeom prst="rect">
            <a:avLst/>
          </a:prstGeom>
        </p:spPr>
      </p:pic>
      <p:sp>
        <p:nvSpPr>
          <p:cNvPr id="9" name="Rectángulo 10">
            <a:extLst>
              <a:ext uri="{FF2B5EF4-FFF2-40B4-BE49-F238E27FC236}">
                <a16:creationId xmlns:a16="http://schemas.microsoft.com/office/drawing/2014/main" id="{B436DBCF-4B68-8D4B-BBF1-E2202FBCC1C0}"/>
              </a:ext>
            </a:extLst>
          </p:cNvPr>
          <p:cNvSpPr/>
          <p:nvPr/>
        </p:nvSpPr>
        <p:spPr>
          <a:xfrm>
            <a:off x="4654885" y="2385303"/>
            <a:ext cx="206601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PROYECCIONES</a:t>
            </a:r>
            <a:endParaRPr lang="es-CO" sz="2800" b="1" dirty="0">
              <a:solidFill>
                <a:schemeClr val="bg1"/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</p:txBody>
      </p:sp>
      <p:pic>
        <p:nvPicPr>
          <p:cNvPr id="15" name="Imagen 11">
            <a:extLst>
              <a:ext uri="{FF2B5EF4-FFF2-40B4-BE49-F238E27FC236}">
                <a16:creationId xmlns:a16="http://schemas.microsoft.com/office/drawing/2014/main" id="{ABE27136-C47E-2540-8BF7-D0B81AE824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5" y="4665296"/>
            <a:ext cx="1757465" cy="1175828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09EBB071-7DD1-734C-98DF-D22B4A9CFD3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515" y="4724578"/>
            <a:ext cx="1843313" cy="1044566"/>
          </a:xfrm>
          <a:prstGeom prst="rect">
            <a:avLst/>
          </a:prstGeom>
        </p:spPr>
      </p:pic>
      <p:pic>
        <p:nvPicPr>
          <p:cNvPr id="17" name="Imagen 23">
            <a:extLst>
              <a:ext uri="{FF2B5EF4-FFF2-40B4-BE49-F238E27FC236}">
                <a16:creationId xmlns:a16="http://schemas.microsoft.com/office/drawing/2014/main" id="{CBA8C045-40AB-D947-AD10-E36DE87BA3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328" y="4766202"/>
            <a:ext cx="2254867" cy="574946"/>
          </a:xfrm>
          <a:prstGeom prst="rect">
            <a:avLst/>
          </a:prstGeom>
        </p:spPr>
      </p:pic>
      <p:pic>
        <p:nvPicPr>
          <p:cNvPr id="18" name="Imagen 1">
            <a:extLst>
              <a:ext uri="{FF2B5EF4-FFF2-40B4-BE49-F238E27FC236}">
                <a16:creationId xmlns:a16="http://schemas.microsoft.com/office/drawing/2014/main" id="{DFA3700C-C57A-8744-9828-604255B1CD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695" y="4854501"/>
            <a:ext cx="2312342" cy="740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70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277AF661-EFA8-A54A-B57D-A660D13889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43" y="-364592"/>
            <a:ext cx="3177764" cy="7499358"/>
          </a:xfrm>
          <a:prstGeom prst="rect">
            <a:avLst/>
          </a:prstGeom>
        </p:spPr>
      </p:pic>
      <p:graphicFrame>
        <p:nvGraphicFramePr>
          <p:cNvPr id="13" name="Tabla 13">
            <a:extLst>
              <a:ext uri="{FF2B5EF4-FFF2-40B4-BE49-F238E27FC236}">
                <a16:creationId xmlns:a16="http://schemas.microsoft.com/office/drawing/2014/main" id="{D8BBFDF2-1283-8441-8C6B-E65AD5F9D3C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020028"/>
              </p:ext>
            </p:extLst>
          </p:nvPr>
        </p:nvGraphicFramePr>
        <p:xfrm>
          <a:off x="3304311" y="2147802"/>
          <a:ext cx="8666017" cy="27328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31878">
                  <a:extLst>
                    <a:ext uri="{9D8B030D-6E8A-4147-A177-3AD203B41FA5}">
                      <a16:colId xmlns:a16="http://schemas.microsoft.com/office/drawing/2014/main" val="2271067970"/>
                    </a:ext>
                  </a:extLst>
                </a:gridCol>
                <a:gridCol w="1740481">
                  <a:extLst>
                    <a:ext uri="{9D8B030D-6E8A-4147-A177-3AD203B41FA5}">
                      <a16:colId xmlns:a16="http://schemas.microsoft.com/office/drawing/2014/main" val="4275773580"/>
                    </a:ext>
                  </a:extLst>
                </a:gridCol>
                <a:gridCol w="131878">
                  <a:extLst>
                    <a:ext uri="{9D8B030D-6E8A-4147-A177-3AD203B41FA5}">
                      <a16:colId xmlns:a16="http://schemas.microsoft.com/office/drawing/2014/main" val="804530552"/>
                    </a:ext>
                  </a:extLst>
                </a:gridCol>
                <a:gridCol w="1800894">
                  <a:extLst>
                    <a:ext uri="{9D8B030D-6E8A-4147-A177-3AD203B41FA5}">
                      <a16:colId xmlns:a16="http://schemas.microsoft.com/office/drawing/2014/main" val="2346662018"/>
                    </a:ext>
                  </a:extLst>
                </a:gridCol>
                <a:gridCol w="135311">
                  <a:extLst>
                    <a:ext uri="{9D8B030D-6E8A-4147-A177-3AD203B41FA5}">
                      <a16:colId xmlns:a16="http://schemas.microsoft.com/office/drawing/2014/main" val="975801564"/>
                    </a:ext>
                  </a:extLst>
                </a:gridCol>
                <a:gridCol w="2295131">
                  <a:extLst>
                    <a:ext uri="{9D8B030D-6E8A-4147-A177-3AD203B41FA5}">
                      <a16:colId xmlns:a16="http://schemas.microsoft.com/office/drawing/2014/main" val="1677413472"/>
                    </a:ext>
                  </a:extLst>
                </a:gridCol>
                <a:gridCol w="135311">
                  <a:extLst>
                    <a:ext uri="{9D8B030D-6E8A-4147-A177-3AD203B41FA5}">
                      <a16:colId xmlns:a16="http://schemas.microsoft.com/office/drawing/2014/main" val="1255680546"/>
                    </a:ext>
                  </a:extLst>
                </a:gridCol>
                <a:gridCol w="2295133">
                  <a:extLst>
                    <a:ext uri="{9D8B030D-6E8A-4147-A177-3AD203B41FA5}">
                      <a16:colId xmlns:a16="http://schemas.microsoft.com/office/drawing/2014/main" val="4273591733"/>
                    </a:ext>
                  </a:extLst>
                </a:gridCol>
              </a:tblGrid>
              <a:tr h="273281">
                <a:tc>
                  <a:txBody>
                    <a:bodyPr/>
                    <a:lstStyle/>
                    <a:p>
                      <a:endParaRPr lang="es-CO" sz="900" b="1" dirty="0">
                        <a:solidFill>
                          <a:srgbClr val="2D94D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94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rgbClr val="BC622B"/>
                          </a:solidFill>
                          <a:latin typeface="Proxima Nova Rg" panose="02000506030000020004" pitchFamily="50" charset="0"/>
                        </a:rPr>
                        <a:t>Políticas y Programas</a:t>
                      </a: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O" sz="900" b="1" dirty="0">
                        <a:solidFill>
                          <a:srgbClr val="2D94D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BD54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rgbClr val="BC622B"/>
                          </a:solidFill>
                          <a:latin typeface="Proxima Nova Rg" panose="02000506030000020004" pitchFamily="50" charset="0"/>
                        </a:rPr>
                        <a:t>Planificación espacial</a:t>
                      </a: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O" sz="900" b="1" dirty="0">
                        <a:solidFill>
                          <a:srgbClr val="2D94D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47D5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rgbClr val="BC622B"/>
                          </a:solidFill>
                          <a:latin typeface="Proxima Nova Rg" panose="02000506030000020004" pitchFamily="50" charset="0"/>
                        </a:rPr>
                        <a:t>Redes Multiactores</a:t>
                      </a: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endParaRPr lang="es-CO" sz="900" b="1" dirty="0">
                        <a:solidFill>
                          <a:srgbClr val="2D94D5"/>
                        </a:solidFill>
                        <a:latin typeface="Century Gothic" panose="020B0502020202020204" pitchFamily="34" charset="0"/>
                      </a:endParaRP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81CCE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900" b="1" dirty="0">
                          <a:solidFill>
                            <a:srgbClr val="BC622B"/>
                          </a:solidFill>
                          <a:latin typeface="Proxima Nova Rg" panose="02000506030000020004" pitchFamily="50" charset="0"/>
                        </a:rPr>
                        <a:t>Herramientas Toma de Decisiones</a:t>
                      </a:r>
                    </a:p>
                  </a:txBody>
                  <a:tcPr marL="45720" marR="45720" marT="22860" marB="2286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4045850254"/>
                  </a:ext>
                </a:extLst>
              </a:tr>
            </a:tbl>
          </a:graphicData>
        </a:graphic>
      </p:graphicFrame>
      <p:sp>
        <p:nvSpPr>
          <p:cNvPr id="10" name="Redondear rectángulo de esquina del mismo lado 9">
            <a:extLst>
              <a:ext uri="{FF2B5EF4-FFF2-40B4-BE49-F238E27FC236}">
                <a16:creationId xmlns:a16="http://schemas.microsoft.com/office/drawing/2014/main" id="{7BE2B751-5B36-F54D-B4A3-7F540D22FD01}"/>
              </a:ext>
            </a:extLst>
          </p:cNvPr>
          <p:cNvSpPr/>
          <p:nvPr/>
        </p:nvSpPr>
        <p:spPr>
          <a:xfrm rot="10800000">
            <a:off x="3262746" y="1739154"/>
            <a:ext cx="8707583" cy="323413"/>
          </a:xfrm>
          <a:prstGeom prst="round2SameRect">
            <a:avLst>
              <a:gd name="adj1" fmla="val 29605"/>
              <a:gd name="adj2" fmla="val 0"/>
            </a:avLst>
          </a:prstGeom>
          <a:solidFill>
            <a:schemeClr val="bg1"/>
          </a:solidFill>
          <a:ln w="19050" cap="flat">
            <a:solidFill>
              <a:srgbClr val="1894D5"/>
            </a:solidFill>
            <a:miter lim="400000"/>
          </a:ln>
          <a:effectLst>
            <a:outerShdw blurRad="381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5400" tIns="25400" rIns="25400" bIns="25400" numCol="1" spcCol="38100" rtlCol="0" anchor="ctr">
            <a:spAutoFit/>
          </a:bodyPr>
          <a:lstStyle/>
          <a:p>
            <a:pPr algn="ctr" defTabSz="412750" hangingPunct="0"/>
            <a:endParaRPr lang="es-CO" sz="1600">
              <a:solidFill>
                <a:srgbClr val="FFFFFF"/>
              </a:solidFill>
              <a:latin typeface="Helvetica Light"/>
              <a:ea typeface="Helvetica Light"/>
              <a:cs typeface="Helvetica Light"/>
              <a:sym typeface="Helvetica Light"/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A291790F-9965-0242-BF07-EF26B54ECE0D}"/>
              </a:ext>
            </a:extLst>
          </p:cNvPr>
          <p:cNvSpPr txBox="1">
            <a:spLocks/>
          </p:cNvSpPr>
          <p:nvPr/>
        </p:nvSpPr>
        <p:spPr>
          <a:xfrm>
            <a:off x="3449782" y="1637204"/>
            <a:ext cx="8343902" cy="426027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vert="horz" lIns="25400" tIns="25400" rIns="25400" bIns="25400" anchor="b">
            <a:normAutofit/>
          </a:bodyPr>
          <a:lstStyle>
            <a:lvl1pPr marL="0" marR="0" indent="0" algn="ctr" defTabSz="52831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9600" b="0" i="0" u="none" strike="noStrike" cap="all" spc="-96" baseline="0">
                <a:ln>
                  <a:noFill/>
                </a:ln>
                <a:solidFill>
                  <a:srgbClr val="0096D5"/>
                </a:solidFill>
                <a:uFillTx/>
                <a:latin typeface="+mj-lt"/>
                <a:ea typeface="+mj-ea"/>
                <a:cs typeface="+mj-cs"/>
                <a:sym typeface="Proxima Nova ExCn Bold"/>
              </a:defRPr>
            </a:lvl1pPr>
            <a:lvl2pPr marL="1196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2pPr>
            <a:lvl3pPr marL="1831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3pPr>
            <a:lvl4pPr marL="2466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4pPr>
            <a:lvl5pPr marL="3101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5pPr>
            <a:lvl6pPr marL="3736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6pPr>
            <a:lvl7pPr marL="4371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7pPr>
            <a:lvl8pPr marL="5006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8pPr>
            <a:lvl9pPr marL="5641730" marR="0" indent="-561730" algn="l" defTabSz="825500" rtl="0" eaLnBrk="1" latinLnBrk="0" hangingPunct="1">
              <a:lnSpc>
                <a:spcPct val="90000"/>
              </a:lnSpc>
              <a:spcBef>
                <a:spcPts val="3200"/>
              </a:spcBef>
              <a:spcAft>
                <a:spcPts val="0"/>
              </a:spcAft>
              <a:buClrTx/>
              <a:buSzPct val="75000"/>
              <a:buFontTx/>
              <a:buChar char="•"/>
              <a:tabLst/>
              <a:defRPr sz="4600" b="0" i="0" u="none" strike="noStrike" cap="none" spc="0" baseline="0">
                <a:ln>
                  <a:noFill/>
                </a:ln>
                <a:solidFill>
                  <a:srgbClr val="565656"/>
                </a:solidFill>
                <a:uFillTx/>
                <a:latin typeface="Proxima Nova Regular"/>
                <a:ea typeface="Proxima Nova Regular"/>
                <a:cs typeface="Proxima Nova Regular"/>
                <a:sym typeface="Proxima Nova Regular"/>
              </a:defRPr>
            </a:lvl9pPr>
          </a:lstStyle>
          <a:p>
            <a:r>
              <a:rPr lang="es-CO" sz="1800" b="1" dirty="0">
                <a:latin typeface="Proxima Nova Th" panose="02000506030000020004" pitchFamily="50" charset="0"/>
              </a:rPr>
              <a:t>BUENA GOBERNANZA</a:t>
            </a:r>
          </a:p>
        </p:txBody>
      </p:sp>
      <p:grpSp>
        <p:nvGrpSpPr>
          <p:cNvPr id="3" name="Grupo 2">
            <a:extLst>
              <a:ext uri="{FF2B5EF4-FFF2-40B4-BE49-F238E27FC236}">
                <a16:creationId xmlns:a16="http://schemas.microsoft.com/office/drawing/2014/main" id="{0920DB3C-53F2-A74F-99AA-1A964591D8AE}"/>
              </a:ext>
            </a:extLst>
          </p:cNvPr>
          <p:cNvGrpSpPr/>
          <p:nvPr/>
        </p:nvGrpSpPr>
        <p:grpSpPr>
          <a:xfrm>
            <a:off x="3304310" y="2622943"/>
            <a:ext cx="8707582" cy="3740427"/>
            <a:chOff x="3304310" y="2877586"/>
            <a:chExt cx="8707582" cy="3740427"/>
          </a:xfrm>
        </p:grpSpPr>
        <p:sp>
          <p:nvSpPr>
            <p:cNvPr id="40" name="Redondear rectángulo de esquina del mismo lado 39">
              <a:extLst>
                <a:ext uri="{FF2B5EF4-FFF2-40B4-BE49-F238E27FC236}">
                  <a16:creationId xmlns:a16="http://schemas.microsoft.com/office/drawing/2014/main" id="{5E4A362E-EA3F-8D4F-9842-0597ABA4777F}"/>
                </a:ext>
              </a:extLst>
            </p:cNvPr>
            <p:cNvSpPr/>
            <p:nvPr/>
          </p:nvSpPr>
          <p:spPr>
            <a:xfrm rot="10800000">
              <a:off x="4457699" y="5165619"/>
              <a:ext cx="6565896" cy="317659"/>
            </a:xfrm>
            <a:prstGeom prst="round2SameRect">
              <a:avLst>
                <a:gd name="adj1" fmla="val 10432"/>
                <a:gd name="adj2" fmla="val 12230"/>
              </a:avLst>
            </a:prstGeom>
            <a:noFill/>
            <a:ln w="19050" cap="flat">
              <a:solidFill>
                <a:srgbClr val="1894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s-CO"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4" name="Redondear rectángulo de esquina del mismo lado 13">
              <a:extLst>
                <a:ext uri="{FF2B5EF4-FFF2-40B4-BE49-F238E27FC236}">
                  <a16:creationId xmlns:a16="http://schemas.microsoft.com/office/drawing/2014/main" id="{1CD25117-D539-0640-9BBD-5FCB2CC4E640}"/>
                </a:ext>
              </a:extLst>
            </p:cNvPr>
            <p:cNvSpPr/>
            <p:nvPr/>
          </p:nvSpPr>
          <p:spPr>
            <a:xfrm rot="10800000">
              <a:off x="3304310" y="2933371"/>
              <a:ext cx="8707582" cy="418366"/>
            </a:xfrm>
            <a:prstGeom prst="round2SameRect">
              <a:avLst>
                <a:gd name="adj1" fmla="val 50000"/>
                <a:gd name="adj2" fmla="val 50000"/>
              </a:avLst>
            </a:prstGeom>
            <a:solidFill>
              <a:srgbClr val="1894D5"/>
            </a:solidFill>
            <a:ln w="19050" cap="flat">
              <a:solidFill>
                <a:srgbClr val="1894D5"/>
              </a:solidFill>
              <a:miter lim="400000"/>
            </a:ln>
            <a:effectLst>
              <a:outerShdw blurRad="38100" dist="25400" dir="5400000" rotWithShape="0">
                <a:srgbClr val="000000">
                  <a:alpha val="50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25400" tIns="25400" rIns="25400" bIns="25400" numCol="1" spcCol="38100" rtlCol="0" anchor="ctr">
              <a:spAutoFit/>
            </a:bodyPr>
            <a:lstStyle/>
            <a:p>
              <a:pPr algn="ctr" defTabSz="412750" hangingPunct="0"/>
              <a:endParaRPr lang="es-CO" sz="1600">
                <a:solidFill>
                  <a:srgbClr val="2D94D5"/>
                </a:solidFill>
                <a:latin typeface="Helvetica Light"/>
                <a:ea typeface="Helvetica Light"/>
                <a:cs typeface="Helvetica Light"/>
                <a:sym typeface="Helvetica Light"/>
              </a:endParaRPr>
            </a:p>
          </p:txBody>
        </p:sp>
        <p:sp>
          <p:nvSpPr>
            <p:cNvPr id="15" name="Text Placeholder 3">
              <a:extLst>
                <a:ext uri="{FF2B5EF4-FFF2-40B4-BE49-F238E27FC236}">
                  <a16:creationId xmlns:a16="http://schemas.microsoft.com/office/drawing/2014/main" id="{CD44BBD2-A129-C242-8AF9-3AF5DD2A15B7}"/>
                </a:ext>
              </a:extLst>
            </p:cNvPr>
            <p:cNvSpPr txBox="1">
              <a:spLocks/>
            </p:cNvSpPr>
            <p:nvPr/>
          </p:nvSpPr>
          <p:spPr>
            <a:xfrm>
              <a:off x="3678383" y="2877586"/>
              <a:ext cx="7855527" cy="426027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vert="horz" lIns="25400" tIns="25400" rIns="25400" bIns="25400" anchor="b">
              <a:normAutofit/>
            </a:bodyPr>
            <a:lstStyle>
              <a:lvl1pPr marL="0" marR="0" indent="0" algn="ctr" defTabSz="528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all" spc="-96" baseline="0">
                  <a:ln>
                    <a:noFill/>
                  </a:ln>
                  <a:solidFill>
                    <a:srgbClr val="0096D5"/>
                  </a:solidFill>
                  <a:uFillTx/>
                  <a:latin typeface="+mj-lt"/>
                  <a:ea typeface="+mj-ea"/>
                  <a:cs typeface="+mj-cs"/>
                  <a:sym typeface="Proxima Nova ExCn Bold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r>
                <a:rPr lang="es-CO" sz="1800" b="1" spc="0" dirty="0">
                  <a:solidFill>
                    <a:schemeClr val="bg1"/>
                  </a:solidFill>
                  <a:latin typeface="Proxima Nova ExCn Extrabld" panose="020B0908030502060204" pitchFamily="34" charset="0"/>
                </a:rPr>
                <a:t>ACCIONES Y  FINANCIACIÓN PARA  LA SOSTENIBILIDAD</a:t>
              </a:r>
            </a:p>
          </p:txBody>
        </p:sp>
        <p:sp>
          <p:nvSpPr>
            <p:cNvPr id="16" name="Text Placeholder 4">
              <a:extLst>
                <a:ext uri="{FF2B5EF4-FFF2-40B4-BE49-F238E27FC236}">
                  <a16:creationId xmlns:a16="http://schemas.microsoft.com/office/drawing/2014/main" id="{1DCE6363-CD1E-874C-B3AF-F9CF3CC47165}"/>
                </a:ext>
              </a:extLst>
            </p:cNvPr>
            <p:cNvSpPr txBox="1">
              <a:spLocks/>
            </p:cNvSpPr>
            <p:nvPr/>
          </p:nvSpPr>
          <p:spPr>
            <a:xfrm>
              <a:off x="3678384" y="3698007"/>
              <a:ext cx="3598507" cy="1212972"/>
            </a:xfrm>
            <a:prstGeom prst="rect">
              <a:avLst/>
            </a:prstGeom>
          </p:spPr>
          <p:txBody>
            <a:bodyPr/>
            <a:lstStyle>
              <a:lvl1pPr marL="56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s-CO" sz="1400" b="1" dirty="0">
                  <a:latin typeface="Proxima Nova Rg" panose="02000506030000020004" pitchFamily="50" charset="0"/>
                </a:rPr>
                <a:t>CAPITAL NATURAL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Conservación de Bosques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Restauración de Ecosistemas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Corredores Ecológicos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Monitoreo Biodiversidad</a:t>
              </a:r>
              <a:r>
                <a:rPr lang="es-CO" sz="1400" dirty="0">
                  <a:latin typeface="Century Gothic" panose="020B0502020202020204" pitchFamily="34" charset="0"/>
                </a:rPr>
                <a:t>	</a:t>
              </a:r>
            </a:p>
          </p:txBody>
        </p:sp>
        <p:sp>
          <p:nvSpPr>
            <p:cNvPr id="17" name="Text Placeholder 4">
              <a:extLst>
                <a:ext uri="{FF2B5EF4-FFF2-40B4-BE49-F238E27FC236}">
                  <a16:creationId xmlns:a16="http://schemas.microsoft.com/office/drawing/2014/main" id="{302FCD1E-5C1D-9A45-B3B2-E0FDBBFAA303}"/>
                </a:ext>
              </a:extLst>
            </p:cNvPr>
            <p:cNvSpPr txBox="1">
              <a:spLocks/>
            </p:cNvSpPr>
            <p:nvPr/>
          </p:nvSpPr>
          <p:spPr>
            <a:xfrm>
              <a:off x="8337071" y="3769484"/>
              <a:ext cx="3223486" cy="1078234"/>
            </a:xfrm>
            <a:prstGeom prst="rect">
              <a:avLst/>
            </a:prstGeom>
          </p:spPr>
          <p:txBody>
            <a:bodyPr/>
            <a:lstStyle>
              <a:lvl1pPr marL="56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pPr marL="0" indent="0">
                <a:lnSpc>
                  <a:spcPct val="100000"/>
                </a:lnSpc>
                <a:spcBef>
                  <a:spcPts val="0"/>
                </a:spcBef>
                <a:buNone/>
              </a:pPr>
              <a:r>
                <a:rPr lang="es-CO" sz="1400" b="1" dirty="0">
                  <a:latin typeface="Proxima Nova Rg" panose="02000506030000020004" pitchFamily="50" charset="0"/>
                </a:rPr>
                <a:t>PRODUCCION SOSTENIBLE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Reducción Deforestación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Prácticas Sostenibles</a:t>
              </a:r>
            </a:p>
            <a:p>
              <a:pPr>
                <a:lnSpc>
                  <a:spcPct val="100000"/>
                </a:lnSpc>
                <a:spcBef>
                  <a:spcPts val="0"/>
                </a:spcBef>
              </a:pPr>
              <a:r>
                <a:rPr lang="es-CO" sz="1400" dirty="0">
                  <a:latin typeface="Proxima Nova Rg" panose="02000506030000020004" pitchFamily="50" charset="0"/>
                </a:rPr>
                <a:t>Monitoreo Socioeconómico</a:t>
              </a:r>
              <a:r>
                <a:rPr lang="es-CO" sz="1400" dirty="0">
                  <a:latin typeface="Century Gothic" panose="020B0502020202020204" pitchFamily="34" charset="0"/>
                </a:rPr>
                <a:t>	</a:t>
              </a:r>
            </a:p>
          </p:txBody>
        </p:sp>
        <p:cxnSp>
          <p:nvCxnSpPr>
            <p:cNvPr id="20" name="Conector recto 19">
              <a:extLst>
                <a:ext uri="{FF2B5EF4-FFF2-40B4-BE49-F238E27FC236}">
                  <a16:creationId xmlns:a16="http://schemas.microsoft.com/office/drawing/2014/main" id="{B5CE1FDD-DA0E-F043-A1B3-8C2EC7C698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658100" y="3698007"/>
              <a:ext cx="0" cy="1298865"/>
            </a:xfrm>
            <a:prstGeom prst="line">
              <a:avLst/>
            </a:prstGeom>
            <a:noFill/>
            <a:ln w="25400" cap="flat">
              <a:solidFill>
                <a:srgbClr val="1894D5"/>
              </a:solidFill>
              <a:prstDash val="solid"/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</p:cxnSp>
        <p:sp>
          <p:nvSpPr>
            <p:cNvPr id="35" name="Text Placeholder 3">
              <a:extLst>
                <a:ext uri="{FF2B5EF4-FFF2-40B4-BE49-F238E27FC236}">
                  <a16:creationId xmlns:a16="http://schemas.microsoft.com/office/drawing/2014/main" id="{83CF4F29-2C47-D244-95BE-2516722479AC}"/>
                </a:ext>
              </a:extLst>
            </p:cNvPr>
            <p:cNvSpPr txBox="1">
              <a:spLocks/>
            </p:cNvSpPr>
            <p:nvPr/>
          </p:nvSpPr>
          <p:spPr>
            <a:xfrm>
              <a:off x="5093281" y="6218427"/>
              <a:ext cx="1046018" cy="39958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b">
              <a:normAutofit lnSpcReduction="10000"/>
            </a:bodyPr>
            <a:lstStyle>
              <a:lvl1pPr marL="0" marR="0" indent="0" algn="ctr" defTabSz="528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all" spc="-96" baseline="0">
                  <a:ln>
                    <a:noFill/>
                  </a:ln>
                  <a:solidFill>
                    <a:srgbClr val="0096D5"/>
                  </a:solidFill>
                  <a:uFillTx/>
                  <a:latin typeface="+mj-lt"/>
                  <a:ea typeface="+mj-ea"/>
                  <a:cs typeface="+mj-cs"/>
                  <a:sym typeface="Proxima Nova ExCn Bold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r>
                <a:rPr lang="es-CO" sz="1200" b="1" dirty="0">
                  <a:solidFill>
                    <a:srgbClr val="441627"/>
                  </a:solidFill>
                  <a:latin typeface="Proxima Nova Rg" panose="02000506030000020004" pitchFamily="50" charset="0"/>
                </a:rPr>
                <a:t>CLIMA </a:t>
              </a:r>
            </a:p>
            <a:p>
              <a:r>
                <a:rPr lang="es-CO" sz="1200" b="1" dirty="0">
                  <a:solidFill>
                    <a:srgbClr val="441627"/>
                  </a:solidFill>
                  <a:latin typeface="Proxima Nova Rg" panose="02000506030000020004" pitchFamily="50" charset="0"/>
                </a:rPr>
                <a:t>REGULADO</a:t>
              </a:r>
              <a:endParaRPr lang="es-CO" sz="900" dirty="0">
                <a:solidFill>
                  <a:srgbClr val="441627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6" name="Text Placeholder 3">
              <a:extLst>
                <a:ext uri="{FF2B5EF4-FFF2-40B4-BE49-F238E27FC236}">
                  <a16:creationId xmlns:a16="http://schemas.microsoft.com/office/drawing/2014/main" id="{B201C645-2DE6-AD45-A386-C8056391B5E6}"/>
                </a:ext>
              </a:extLst>
            </p:cNvPr>
            <p:cNvSpPr txBox="1">
              <a:spLocks/>
            </p:cNvSpPr>
            <p:nvPr/>
          </p:nvSpPr>
          <p:spPr>
            <a:xfrm>
              <a:off x="6424578" y="6206884"/>
              <a:ext cx="1163221" cy="399586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b">
              <a:normAutofit lnSpcReduction="10000"/>
            </a:bodyPr>
            <a:lstStyle>
              <a:lvl1pPr marL="0" marR="0" indent="0" algn="ctr" defTabSz="528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all" spc="-96" baseline="0">
                  <a:ln>
                    <a:noFill/>
                  </a:ln>
                  <a:solidFill>
                    <a:srgbClr val="0096D5"/>
                  </a:solidFill>
                  <a:uFillTx/>
                  <a:latin typeface="+mj-lt"/>
                  <a:ea typeface="+mj-ea"/>
                  <a:cs typeface="+mj-cs"/>
                  <a:sym typeface="Proxima Nova ExCn Bold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r>
                <a:rPr lang="es-CO" sz="1200" b="1" dirty="0">
                  <a:solidFill>
                    <a:srgbClr val="441627"/>
                  </a:solidFill>
                  <a:latin typeface="Proxima Nova Rg" panose="02000506030000020004" pitchFamily="50" charset="0"/>
                </a:rPr>
                <a:t>DISPONIBILIDAD AGUA</a:t>
              </a:r>
              <a:endParaRPr lang="es-CO" sz="900" dirty="0">
                <a:solidFill>
                  <a:srgbClr val="441627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7" name="Text Placeholder 3">
              <a:extLst>
                <a:ext uri="{FF2B5EF4-FFF2-40B4-BE49-F238E27FC236}">
                  <a16:creationId xmlns:a16="http://schemas.microsoft.com/office/drawing/2014/main" id="{0D2C0BC2-BC28-9A4F-8A3C-17E285039907}"/>
                </a:ext>
              </a:extLst>
            </p:cNvPr>
            <p:cNvSpPr txBox="1">
              <a:spLocks/>
            </p:cNvSpPr>
            <p:nvPr/>
          </p:nvSpPr>
          <p:spPr>
            <a:xfrm>
              <a:off x="7826309" y="6177963"/>
              <a:ext cx="1046018" cy="25411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b">
              <a:normAutofit/>
            </a:bodyPr>
            <a:lstStyle>
              <a:lvl1pPr marL="0" marR="0" indent="0" algn="ctr" defTabSz="528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all" spc="-96" baseline="0">
                  <a:ln>
                    <a:noFill/>
                  </a:ln>
                  <a:solidFill>
                    <a:srgbClr val="0096D5"/>
                  </a:solidFill>
                  <a:uFillTx/>
                  <a:latin typeface="+mj-lt"/>
                  <a:ea typeface="+mj-ea"/>
                  <a:cs typeface="+mj-cs"/>
                  <a:sym typeface="Proxima Nova ExCn Bold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r>
                <a:rPr lang="es-CO" sz="1200" b="1" dirty="0">
                  <a:solidFill>
                    <a:srgbClr val="441627"/>
                  </a:solidFill>
                  <a:latin typeface="Proxima Nova Rg" panose="02000506030000020004" pitchFamily="50" charset="0"/>
                </a:rPr>
                <a:t>ALIMENTOS</a:t>
              </a:r>
              <a:endParaRPr lang="es-CO" sz="900" dirty="0">
                <a:solidFill>
                  <a:srgbClr val="441627"/>
                </a:solidFill>
                <a:latin typeface="Proxima Nova Rg" panose="02000506030000020004" pitchFamily="50" charset="0"/>
              </a:endParaRPr>
            </a:p>
          </p:txBody>
        </p:sp>
        <p:sp>
          <p:nvSpPr>
            <p:cNvPr id="38" name="Text Placeholder 3">
              <a:extLst>
                <a:ext uri="{FF2B5EF4-FFF2-40B4-BE49-F238E27FC236}">
                  <a16:creationId xmlns:a16="http://schemas.microsoft.com/office/drawing/2014/main" id="{884C54C0-6A08-D84A-A06B-A00C4B97315D}"/>
                </a:ext>
              </a:extLst>
            </p:cNvPr>
            <p:cNvSpPr txBox="1">
              <a:spLocks/>
            </p:cNvSpPr>
            <p:nvPr/>
          </p:nvSpPr>
          <p:spPr>
            <a:xfrm>
              <a:off x="9114029" y="6187151"/>
              <a:ext cx="1163221" cy="254114"/>
            </a:xfrm>
            <a:prstGeom prst="rect">
              <a:avLst/>
            </a:prstGeom>
            <a:noFill/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lIns="25400" tIns="25400" rIns="25400" bIns="25400" anchor="b">
              <a:normAutofit/>
            </a:bodyPr>
            <a:lstStyle>
              <a:lvl1pPr marL="0" marR="0" indent="0" algn="ctr" defTabSz="52831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9600" b="0" i="0" u="none" strike="noStrike" cap="all" spc="-96" baseline="0">
                  <a:ln>
                    <a:noFill/>
                  </a:ln>
                  <a:solidFill>
                    <a:srgbClr val="0096D5"/>
                  </a:solidFill>
                  <a:uFillTx/>
                  <a:latin typeface="+mj-lt"/>
                  <a:ea typeface="+mj-ea"/>
                  <a:cs typeface="+mj-cs"/>
                  <a:sym typeface="Proxima Nova ExCn Bold"/>
                </a:defRPr>
              </a:lvl1pPr>
              <a:lvl2pPr marL="119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2pPr>
              <a:lvl3pPr marL="183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3pPr>
              <a:lvl4pPr marL="246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4pPr>
              <a:lvl5pPr marL="310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5pPr>
              <a:lvl6pPr marL="373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6pPr>
              <a:lvl7pPr marL="437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7pPr>
              <a:lvl8pPr marL="5006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8pPr>
              <a:lvl9pPr marL="5641730" marR="0" indent="-561730" algn="l" defTabSz="825500" rtl="0" eaLnBrk="1" latinLnBrk="0" hangingPunct="1">
                <a:lnSpc>
                  <a:spcPct val="90000"/>
                </a:lnSpc>
                <a:spcBef>
                  <a:spcPts val="3200"/>
                </a:spcBef>
                <a:spcAft>
                  <a:spcPts val="0"/>
                </a:spcAft>
                <a:buClrTx/>
                <a:buSzPct val="75000"/>
                <a:buFontTx/>
                <a:buChar char="•"/>
                <a:tabLst/>
                <a:defRPr sz="4600" b="0" i="0" u="none" strike="noStrike" cap="none" spc="0" baseline="0">
                  <a:ln>
                    <a:noFill/>
                  </a:ln>
                  <a:solidFill>
                    <a:srgbClr val="565656"/>
                  </a:solidFill>
                  <a:uFillTx/>
                  <a:latin typeface="Proxima Nova Regular"/>
                  <a:ea typeface="Proxima Nova Regular"/>
                  <a:cs typeface="Proxima Nova Regular"/>
                  <a:sym typeface="Proxima Nova Regular"/>
                </a:defRPr>
              </a:lvl9pPr>
            </a:lstStyle>
            <a:p>
              <a:r>
                <a:rPr lang="es-CO" sz="1200" b="1" dirty="0">
                  <a:solidFill>
                    <a:srgbClr val="441627"/>
                  </a:solidFill>
                  <a:latin typeface="Proxima Nova Th" panose="02000506030000020004" pitchFamily="50" charset="0"/>
                </a:rPr>
                <a:t>SUBSISTENCIA</a:t>
              </a:r>
              <a:endParaRPr lang="es-CO" sz="900" b="1" dirty="0">
                <a:solidFill>
                  <a:srgbClr val="441627"/>
                </a:solidFill>
                <a:latin typeface="Proxima Nova Th" panose="02000506030000020004" pitchFamily="50" charset="0"/>
              </a:endParaRPr>
            </a:p>
          </p:txBody>
        </p:sp>
        <p:grpSp>
          <p:nvGrpSpPr>
            <p:cNvPr id="50" name="Grupo 49">
              <a:extLst>
                <a:ext uri="{FF2B5EF4-FFF2-40B4-BE49-F238E27FC236}">
                  <a16:creationId xmlns:a16="http://schemas.microsoft.com/office/drawing/2014/main" id="{BCA610D6-D012-B74C-A37C-7DAF2F609562}"/>
                </a:ext>
              </a:extLst>
            </p:cNvPr>
            <p:cNvGrpSpPr/>
            <p:nvPr/>
          </p:nvGrpSpPr>
          <p:grpSpPr>
            <a:xfrm>
              <a:off x="5235964" y="5300016"/>
              <a:ext cx="4873461" cy="836732"/>
              <a:chOff x="9876992" y="9675486"/>
              <a:chExt cx="10878415" cy="1867731"/>
            </a:xfrm>
          </p:grpSpPr>
          <p:grpSp>
            <p:nvGrpSpPr>
              <p:cNvPr id="51" name="Grupo 50">
                <a:extLst>
                  <a:ext uri="{FF2B5EF4-FFF2-40B4-BE49-F238E27FC236}">
                    <a16:creationId xmlns:a16="http://schemas.microsoft.com/office/drawing/2014/main" id="{561D84B4-E546-1346-BA66-6AF6FF8B4928}"/>
                  </a:ext>
                </a:extLst>
              </p:cNvPr>
              <p:cNvGrpSpPr/>
              <p:nvPr/>
            </p:nvGrpSpPr>
            <p:grpSpPr>
              <a:xfrm>
                <a:off x="9876992" y="9675486"/>
                <a:ext cx="10878415" cy="1867731"/>
                <a:chOff x="1298945" y="4545268"/>
                <a:chExt cx="18173700" cy="3120270"/>
              </a:xfrm>
            </p:grpSpPr>
            <p:sp>
              <p:nvSpPr>
                <p:cNvPr id="56" name="Elipse 55">
                  <a:extLst>
                    <a:ext uri="{FF2B5EF4-FFF2-40B4-BE49-F238E27FC236}">
                      <a16:creationId xmlns:a16="http://schemas.microsoft.com/office/drawing/2014/main" id="{9654729D-B2F2-1F44-927A-D72F9BDD24D4}"/>
                    </a:ext>
                  </a:extLst>
                </p:cNvPr>
                <p:cNvSpPr/>
                <p:nvPr/>
              </p:nvSpPr>
              <p:spPr>
                <a:xfrm>
                  <a:off x="1298945" y="4545272"/>
                  <a:ext cx="3086101" cy="3120266"/>
                </a:xfrm>
                <a:prstGeom prst="ellipse">
                  <a:avLst/>
                </a:prstGeom>
                <a:solidFill>
                  <a:schemeClr val="bg1"/>
                </a:solidFill>
                <a:ln w="28575" cap="flat">
                  <a:solidFill>
                    <a:srgbClr val="4FA854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ctr" defTabSz="825500" hangingPunct="0"/>
                  <a:endParaRPr lang="es-CO"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7" name="Elipse 56">
                  <a:extLst>
                    <a:ext uri="{FF2B5EF4-FFF2-40B4-BE49-F238E27FC236}">
                      <a16:creationId xmlns:a16="http://schemas.microsoft.com/office/drawing/2014/main" id="{19E295BD-C005-744F-90C4-FECE5EBD8FC2}"/>
                    </a:ext>
                  </a:extLst>
                </p:cNvPr>
                <p:cNvSpPr/>
                <p:nvPr/>
              </p:nvSpPr>
              <p:spPr>
                <a:xfrm>
                  <a:off x="6328146" y="4545268"/>
                  <a:ext cx="3086101" cy="3120270"/>
                </a:xfrm>
                <a:prstGeom prst="ellipse">
                  <a:avLst/>
                </a:prstGeom>
                <a:solidFill>
                  <a:schemeClr val="bg1"/>
                </a:solidFill>
                <a:ln w="28575" cap="flat">
                  <a:solidFill>
                    <a:srgbClr val="4FA854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ctr" defTabSz="825500" hangingPunct="0"/>
                  <a:endParaRPr lang="es-CO"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8" name="Elipse 57">
                  <a:extLst>
                    <a:ext uri="{FF2B5EF4-FFF2-40B4-BE49-F238E27FC236}">
                      <a16:creationId xmlns:a16="http://schemas.microsoft.com/office/drawing/2014/main" id="{4C985323-369D-A04F-AF62-F8E0D76ED7F3}"/>
                    </a:ext>
                  </a:extLst>
                </p:cNvPr>
                <p:cNvSpPr/>
                <p:nvPr/>
              </p:nvSpPr>
              <p:spPr>
                <a:xfrm>
                  <a:off x="11357343" y="4545268"/>
                  <a:ext cx="3086101" cy="3120270"/>
                </a:xfrm>
                <a:prstGeom prst="ellipse">
                  <a:avLst/>
                </a:prstGeom>
                <a:solidFill>
                  <a:schemeClr val="bg1"/>
                </a:solidFill>
                <a:ln w="28575" cap="flat">
                  <a:solidFill>
                    <a:srgbClr val="4FA854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ctr" defTabSz="825500" hangingPunct="0"/>
                  <a:endParaRPr lang="es-CO"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  <p:sp>
              <p:nvSpPr>
                <p:cNvPr id="59" name="Elipse 58">
                  <a:extLst>
                    <a:ext uri="{FF2B5EF4-FFF2-40B4-BE49-F238E27FC236}">
                      <a16:creationId xmlns:a16="http://schemas.microsoft.com/office/drawing/2014/main" id="{939B2DB1-9519-B848-891D-9ADA418CDC9A}"/>
                    </a:ext>
                  </a:extLst>
                </p:cNvPr>
                <p:cNvSpPr/>
                <p:nvPr/>
              </p:nvSpPr>
              <p:spPr>
                <a:xfrm>
                  <a:off x="16386544" y="4545268"/>
                  <a:ext cx="3086101" cy="3120270"/>
                </a:xfrm>
                <a:prstGeom prst="ellipse">
                  <a:avLst/>
                </a:prstGeom>
                <a:solidFill>
                  <a:schemeClr val="bg1"/>
                </a:solidFill>
                <a:ln w="28575" cap="flat">
                  <a:solidFill>
                    <a:srgbClr val="4FA854"/>
                  </a:solidFill>
                  <a:miter lim="400000"/>
                </a:ln>
                <a:effectLst>
                  <a:outerShdw blurRad="38100" dist="25400" dir="5400000" rotWithShape="0">
                    <a:srgbClr val="000000">
                      <a:alpha val="50000"/>
                    </a:srgbClr>
                  </a:outerShdw>
                </a:effectLst>
                <a:sp3d/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none"/>
              </p:style>
              <p:txBody>
                <a:bodyPr rot="0" spcFirstLastPara="1" vertOverflow="overflow" horzOverflow="overflow" vert="horz" wrap="square" lIns="50800" tIns="50800" rIns="50800" bIns="50800" numCol="1" spcCol="38100" rtlCol="0" anchor="ctr">
                  <a:spAutoFit/>
                </a:bodyPr>
                <a:lstStyle/>
                <a:p>
                  <a:pPr algn="ctr" defTabSz="825500" hangingPunct="0"/>
                  <a:endParaRPr lang="es-CO" sz="3200">
                    <a:solidFill>
                      <a:srgbClr val="FFFFFF"/>
                    </a:solidFill>
                    <a:latin typeface="Helvetica Light"/>
                    <a:ea typeface="Helvetica Light"/>
                    <a:cs typeface="Helvetica Light"/>
                    <a:sym typeface="Helvetica Light"/>
                  </a:endParaRPr>
                </a:p>
              </p:txBody>
            </p:sp>
          </p:grpSp>
          <p:pic>
            <p:nvPicPr>
              <p:cNvPr id="52" name="Imagen 51">
                <a:extLst>
                  <a:ext uri="{FF2B5EF4-FFF2-40B4-BE49-F238E27FC236}">
                    <a16:creationId xmlns:a16="http://schemas.microsoft.com/office/drawing/2014/main" id="{226E0642-D76B-0E4D-9C29-98AB4229C4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067620" y="9990518"/>
                <a:ext cx="1534728" cy="1169317"/>
              </a:xfrm>
              <a:prstGeom prst="rect">
                <a:avLst/>
              </a:prstGeom>
            </p:spPr>
          </p:pic>
          <p:pic>
            <p:nvPicPr>
              <p:cNvPr id="53" name="Imagen 52">
                <a:extLst>
                  <a:ext uri="{FF2B5EF4-FFF2-40B4-BE49-F238E27FC236}">
                    <a16:creationId xmlns:a16="http://schemas.microsoft.com/office/drawing/2014/main" id="{B4349EB0-E273-694F-A639-4B5433F50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3008024" y="9866862"/>
                <a:ext cx="1585118" cy="1251409"/>
              </a:xfrm>
              <a:prstGeom prst="rect">
                <a:avLst/>
              </a:prstGeom>
            </p:spPr>
          </p:pic>
          <p:pic>
            <p:nvPicPr>
              <p:cNvPr id="54" name="Imagen 53">
                <a:extLst>
                  <a:ext uri="{FF2B5EF4-FFF2-40B4-BE49-F238E27FC236}">
                    <a16:creationId xmlns:a16="http://schemas.microsoft.com/office/drawing/2014/main" id="{CCFD5C7A-CE8E-E44D-B209-F5CFA0258E3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160989" y="9866862"/>
                <a:ext cx="1320800" cy="1536700"/>
              </a:xfrm>
              <a:prstGeom prst="rect">
                <a:avLst/>
              </a:prstGeom>
            </p:spPr>
          </p:pic>
          <p:pic>
            <p:nvPicPr>
              <p:cNvPr id="55" name="Imagen 54">
                <a:extLst>
                  <a:ext uri="{FF2B5EF4-FFF2-40B4-BE49-F238E27FC236}">
                    <a16:creationId xmlns:a16="http://schemas.microsoft.com/office/drawing/2014/main" id="{46F9E961-1C41-B649-96DF-7BD9CBFDC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9069299" y="9866862"/>
                <a:ext cx="1524937" cy="1524937"/>
              </a:xfrm>
              <a:prstGeom prst="rect">
                <a:avLst/>
              </a:prstGeom>
            </p:spPr>
          </p:pic>
        </p:grpSp>
      </p:grpSp>
      <p:sp>
        <p:nvSpPr>
          <p:cNvPr id="8" name="CuadroTexto 7">
            <a:extLst>
              <a:ext uri="{FF2B5EF4-FFF2-40B4-BE49-F238E27FC236}">
                <a16:creationId xmlns:a16="http://schemas.microsoft.com/office/drawing/2014/main" id="{9F5425F2-C8FE-4777-85FF-D4F21B31DEBE}"/>
              </a:ext>
            </a:extLst>
          </p:cNvPr>
          <p:cNvSpPr txBox="1"/>
          <p:nvPr/>
        </p:nvSpPr>
        <p:spPr>
          <a:xfrm>
            <a:off x="3415848" y="230911"/>
            <a:ext cx="8343902" cy="146193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just"/>
            <a:r>
              <a:rPr lang="es-CO" sz="1600" dirty="0">
                <a:solidFill>
                  <a:srgbClr val="441627"/>
                </a:solidFill>
                <a:latin typeface="Proxima Nova Th" panose="02000506030000020004" pitchFamily="50" charset="0"/>
              </a:rPr>
              <a:t>Paisaje sostenible es aquel en el que </a:t>
            </a:r>
            <a:r>
              <a:rPr lang="es-CO" sz="1600" b="1" dirty="0">
                <a:solidFill>
                  <a:srgbClr val="441627"/>
                </a:solidFill>
                <a:latin typeface="Proxima Nova Th" panose="02000506030000020004" pitchFamily="50" charset="0"/>
              </a:rPr>
              <a:t>los ecosistemas naturales son conservados o restaurados, los sistemas agrícolas son productivos, económicamente viables y resilientes al cambio climático, el nivel de vida y el bienestar de todos los grupos sociales es fortalecido y  los procesos de tomas de decisiones son inclusivos, equitativos y participativos</a:t>
            </a:r>
            <a:r>
              <a:rPr lang="es-CO" sz="1600" b="1" dirty="0">
                <a:solidFill>
                  <a:srgbClr val="DC8060"/>
                </a:solidFill>
                <a:latin typeface="Proxima Nova Th" panose="02000506030000020004" pitchFamily="50" charset="0"/>
              </a:rPr>
              <a:t>.</a:t>
            </a:r>
          </a:p>
          <a:p>
            <a:endParaRPr lang="es-CO" sz="9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2E1A001B-2477-2953-6577-A661D212B51C}"/>
              </a:ext>
            </a:extLst>
          </p:cNvPr>
          <p:cNvSpPr/>
          <p:nvPr/>
        </p:nvSpPr>
        <p:spPr>
          <a:xfrm>
            <a:off x="-20443" y="2589617"/>
            <a:ext cx="3182640" cy="1400972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3786FB0D-C782-8843-1496-C679CD14BA31}"/>
              </a:ext>
            </a:extLst>
          </p:cNvPr>
          <p:cNvSpPr txBox="1">
            <a:spLocks/>
          </p:cNvSpPr>
          <p:nvPr/>
        </p:nvSpPr>
        <p:spPr>
          <a:xfrm>
            <a:off x="-41983" y="2706766"/>
            <a:ext cx="3220843" cy="1212973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0" marR="0" indent="0" algn="ctr" defTabSz="26416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4800" kern="1200" cap="all" spc="-48">
                <a:solidFill>
                  <a:srgbClr val="0096D5"/>
                </a:solidFill>
                <a:latin typeface="+mj-lt"/>
                <a:ea typeface="+mj-ea"/>
                <a:cs typeface="+mj-cs"/>
                <a:sym typeface="Proxima Nova ExCn Bold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s-CO" sz="28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ExCn Black" panose="020B0A08030502060204" pitchFamily="34" charset="0"/>
              </a:rPr>
              <a:t>Cadena de valor </a:t>
            </a:r>
            <a:r>
              <a:rPr lang="es-CO" sz="2000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Proxima Nova Th" panose="02000506030000020004" pitchFamily="50" charset="0"/>
              </a:rPr>
              <a:t>paisajes productivos sostenibles </a:t>
            </a:r>
          </a:p>
        </p:txBody>
      </p:sp>
    </p:spTree>
    <p:extLst>
      <p:ext uri="{BB962C8B-B14F-4D97-AF65-F5344CB8AC3E}">
        <p14:creationId xmlns:p14="http://schemas.microsoft.com/office/powerpoint/2010/main" val="3855668337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3692BED-F9AC-784A-B6B2-159FB743AD51}"/>
              </a:ext>
            </a:extLst>
          </p:cNvPr>
          <p:cNvSpPr/>
          <p:nvPr/>
        </p:nvSpPr>
        <p:spPr>
          <a:xfrm>
            <a:off x="1" y="0"/>
            <a:ext cx="12192000" cy="857712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563EBBA-841B-7148-B4AC-562846F7840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661" y="0"/>
            <a:ext cx="1227339" cy="857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2F01C8-BBE8-4C4A-B291-96532F33FE4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F128DC6-23FA-984D-8620-1FA009271290}"/>
              </a:ext>
            </a:extLst>
          </p:cNvPr>
          <p:cNvSpPr/>
          <p:nvPr/>
        </p:nvSpPr>
        <p:spPr>
          <a:xfrm>
            <a:off x="236341" y="167246"/>
            <a:ext cx="1049198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Estrategia de implementación, articulación  </a:t>
            </a: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5A30A153-EA19-BC49-989A-BDE92F881A8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03329960"/>
              </p:ext>
            </p:extLst>
          </p:nvPr>
        </p:nvGraphicFramePr>
        <p:xfrm>
          <a:off x="4340634" y="857712"/>
          <a:ext cx="9658654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Diagrama 7">
            <a:extLst>
              <a:ext uri="{FF2B5EF4-FFF2-40B4-BE49-F238E27FC236}">
                <a16:creationId xmlns:a16="http://schemas.microsoft.com/office/drawing/2014/main" id="{DC590AAE-4EB7-544C-A01E-2801795CA23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24313204"/>
              </p:ext>
            </p:extLst>
          </p:nvPr>
        </p:nvGraphicFramePr>
        <p:xfrm>
          <a:off x="-596994" y="1346232"/>
          <a:ext cx="6443313" cy="47160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</p:spTree>
    <p:extLst>
      <p:ext uri="{BB962C8B-B14F-4D97-AF65-F5344CB8AC3E}">
        <p14:creationId xmlns:p14="http://schemas.microsoft.com/office/powerpoint/2010/main" val="309887204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3692BED-F9AC-784A-B6B2-159FB743AD51}"/>
              </a:ext>
            </a:extLst>
          </p:cNvPr>
          <p:cNvSpPr/>
          <p:nvPr/>
        </p:nvSpPr>
        <p:spPr>
          <a:xfrm>
            <a:off x="1" y="0"/>
            <a:ext cx="12192000" cy="857712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563EBBA-841B-7148-B4AC-562846F78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661" y="0"/>
            <a:ext cx="1227339" cy="857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2F01C8-BBE8-4C4A-B291-96532F33F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59787"/>
            <a:ext cx="12192000" cy="6088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F128DC6-23FA-984D-8620-1FA009271290}"/>
              </a:ext>
            </a:extLst>
          </p:cNvPr>
          <p:cNvSpPr/>
          <p:nvPr/>
        </p:nvSpPr>
        <p:spPr>
          <a:xfrm>
            <a:off x="303838" y="167246"/>
            <a:ext cx="461697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Proyecto Cacao Bioandino</a:t>
            </a:r>
            <a:endParaRPr lang="es-CO" sz="28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284E409-8EA6-8B47-8A12-B6FF79C765C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78374"/>
          <a:stretch/>
        </p:blipFill>
        <p:spPr>
          <a:xfrm>
            <a:off x="2242512" y="2319631"/>
            <a:ext cx="7118963" cy="608846"/>
          </a:xfrm>
          <a:prstGeom prst="rect">
            <a:avLst/>
          </a:prstGeom>
        </p:spPr>
      </p:pic>
      <p:sp>
        <p:nvSpPr>
          <p:cNvPr id="9" name="Rectángulo 10">
            <a:extLst>
              <a:ext uri="{FF2B5EF4-FFF2-40B4-BE49-F238E27FC236}">
                <a16:creationId xmlns:a16="http://schemas.microsoft.com/office/drawing/2014/main" id="{B436DBCF-4B68-8D4B-BBF1-E2202FBCC1C0}"/>
              </a:ext>
            </a:extLst>
          </p:cNvPr>
          <p:cNvSpPr/>
          <p:nvPr/>
        </p:nvSpPr>
        <p:spPr>
          <a:xfrm>
            <a:off x="4654885" y="2385303"/>
            <a:ext cx="229421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Piamonte, Cauca</a:t>
            </a:r>
            <a:endParaRPr lang="es-CO" sz="2800" b="1" dirty="0">
              <a:solidFill>
                <a:schemeClr val="bg1"/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</p:txBody>
      </p:sp>
      <p:sp>
        <p:nvSpPr>
          <p:cNvPr id="10" name="Rectángulo 10">
            <a:extLst>
              <a:ext uri="{FF2B5EF4-FFF2-40B4-BE49-F238E27FC236}">
                <a16:creationId xmlns:a16="http://schemas.microsoft.com/office/drawing/2014/main" id="{54767A6D-27B8-BF47-900D-2E67437D1161}"/>
              </a:ext>
            </a:extLst>
          </p:cNvPr>
          <p:cNvSpPr/>
          <p:nvPr/>
        </p:nvSpPr>
        <p:spPr>
          <a:xfrm>
            <a:off x="4507257" y="3170549"/>
            <a:ext cx="31105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s-ES" sz="2000" dirty="0">
                <a:solidFill>
                  <a:schemeClr val="accent2">
                    <a:lumMod val="50000"/>
                  </a:schemeClr>
                </a:solidFill>
                <a:latin typeface="Proxima Nova Th" panose="02000506030000020004" pitchFamily="50" charset="0"/>
                <a:cs typeface="Adobe Naskh Medium" pitchFamily="2" charset="-78"/>
              </a:rPr>
              <a:t>Evento final de resultados</a:t>
            </a:r>
          </a:p>
          <a:p>
            <a:pPr algn="ctr"/>
            <a:r>
              <a:rPr lang="es-ES" sz="2000" dirty="0">
                <a:solidFill>
                  <a:schemeClr val="accent2">
                    <a:lumMod val="50000"/>
                  </a:schemeClr>
                </a:solidFill>
                <a:latin typeface="Proxima Nova Th" panose="02000506030000020004" pitchFamily="50" charset="0"/>
                <a:cs typeface="Adobe Naskh Medium" pitchFamily="2" charset="-78"/>
              </a:rPr>
              <a:t>25 noviembre de 2022 </a:t>
            </a:r>
          </a:p>
        </p:txBody>
      </p:sp>
      <p:pic>
        <p:nvPicPr>
          <p:cNvPr id="15" name="Imagen 11">
            <a:extLst>
              <a:ext uri="{FF2B5EF4-FFF2-40B4-BE49-F238E27FC236}">
                <a16:creationId xmlns:a16="http://schemas.microsoft.com/office/drawing/2014/main" id="{ABE27136-C47E-2540-8BF7-D0B81AE8243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015" y="4665296"/>
            <a:ext cx="1757465" cy="1175828"/>
          </a:xfrm>
          <a:prstGeom prst="rect">
            <a:avLst/>
          </a:prstGeom>
        </p:spPr>
      </p:pic>
      <p:pic>
        <p:nvPicPr>
          <p:cNvPr id="16" name="Imagen 19">
            <a:extLst>
              <a:ext uri="{FF2B5EF4-FFF2-40B4-BE49-F238E27FC236}">
                <a16:creationId xmlns:a16="http://schemas.microsoft.com/office/drawing/2014/main" id="{09EBB071-7DD1-734C-98DF-D22B4A9CFD34}"/>
              </a:ext>
            </a:extLst>
          </p:cNvPr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5515" y="4724578"/>
            <a:ext cx="1843313" cy="1044566"/>
          </a:xfrm>
          <a:prstGeom prst="rect">
            <a:avLst/>
          </a:prstGeom>
        </p:spPr>
      </p:pic>
      <p:pic>
        <p:nvPicPr>
          <p:cNvPr id="17" name="Imagen 23">
            <a:extLst>
              <a:ext uri="{FF2B5EF4-FFF2-40B4-BE49-F238E27FC236}">
                <a16:creationId xmlns:a16="http://schemas.microsoft.com/office/drawing/2014/main" id="{CBA8C045-40AB-D947-AD10-E36DE87BA3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8328" y="4766202"/>
            <a:ext cx="2254867" cy="574946"/>
          </a:xfrm>
          <a:prstGeom prst="rect">
            <a:avLst/>
          </a:prstGeom>
        </p:spPr>
      </p:pic>
      <p:pic>
        <p:nvPicPr>
          <p:cNvPr id="18" name="Imagen 1">
            <a:extLst>
              <a:ext uri="{FF2B5EF4-FFF2-40B4-BE49-F238E27FC236}">
                <a16:creationId xmlns:a16="http://schemas.microsoft.com/office/drawing/2014/main" id="{DFA3700C-C57A-8744-9828-604255B1CDB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02695" y="4854501"/>
            <a:ext cx="2312342" cy="740243"/>
          </a:xfrm>
          <a:prstGeom prst="rect">
            <a:avLst/>
          </a:prstGeom>
        </p:spPr>
      </p:pic>
      <p:pic>
        <p:nvPicPr>
          <p:cNvPr id="19" name="Imagen 6">
            <a:extLst>
              <a:ext uri="{FF2B5EF4-FFF2-40B4-BE49-F238E27FC236}">
                <a16:creationId xmlns:a16="http://schemas.microsoft.com/office/drawing/2014/main" id="{806C7129-B4C2-FD4C-B7D3-F1EF054B2F2B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4821" y="1392273"/>
            <a:ext cx="1534344" cy="915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86884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ángulo 50">
            <a:extLst>
              <a:ext uri="{FF2B5EF4-FFF2-40B4-BE49-F238E27FC236}">
                <a16:creationId xmlns:a16="http://schemas.microsoft.com/office/drawing/2014/main" id="{799E5903-4D9F-ED40-8C9F-5FBA58DD0BEB}"/>
              </a:ext>
            </a:extLst>
          </p:cNvPr>
          <p:cNvSpPr/>
          <p:nvPr/>
        </p:nvSpPr>
        <p:spPr>
          <a:xfrm rot="16200000">
            <a:off x="-2148002" y="2530387"/>
            <a:ext cx="6716237" cy="1938992"/>
          </a:xfrm>
          <a:prstGeom prst="rect">
            <a:avLst/>
          </a:prstGeom>
          <a:solidFill>
            <a:srgbClr val="FDE3A6">
              <a:alpha val="91000"/>
            </a:srgbClr>
          </a:solidFill>
        </p:spPr>
        <p:txBody>
          <a:bodyPr wrap="square">
            <a:spAutoFit/>
          </a:bodyPr>
          <a:lstStyle/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  <a:p>
            <a:pPr algn="just"/>
            <a:endParaRPr lang="es-CO" sz="2000" b="1" dirty="0">
              <a:solidFill>
                <a:srgbClr val="387C58"/>
              </a:solidFill>
              <a:latin typeface="Proxima Nova Rg" panose="02000506030000020004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41FECA08-7A57-2048-B7F6-B25E5F3D57C8}"/>
              </a:ext>
            </a:extLst>
          </p:cNvPr>
          <p:cNvSpPr/>
          <p:nvPr/>
        </p:nvSpPr>
        <p:spPr>
          <a:xfrm>
            <a:off x="1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B1DE064E-0446-7645-A484-92D2C1AD242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3A8E7CB-F851-654C-8718-F5859C914C6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" y="6310674"/>
            <a:ext cx="12192000" cy="608846"/>
          </a:xfrm>
          <a:prstGeom prst="rect">
            <a:avLst/>
          </a:prstGeom>
        </p:spPr>
      </p:pic>
      <p:sp>
        <p:nvSpPr>
          <p:cNvPr id="15" name="Rectángulo 12">
            <a:extLst>
              <a:ext uri="{FF2B5EF4-FFF2-40B4-BE49-F238E27FC236}">
                <a16:creationId xmlns:a16="http://schemas.microsoft.com/office/drawing/2014/main" id="{FED0B4F3-526E-450D-84CF-4B5EDC058CE2}"/>
              </a:ext>
            </a:extLst>
          </p:cNvPr>
          <p:cNvSpPr/>
          <p:nvPr/>
        </p:nvSpPr>
        <p:spPr>
          <a:xfrm>
            <a:off x="488064" y="107667"/>
            <a:ext cx="778770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Estrategia de implementación/sostenibilidad </a:t>
            </a:r>
          </a:p>
        </p:txBody>
      </p:sp>
      <p:sp>
        <p:nvSpPr>
          <p:cNvPr id="52" name="Oval 3">
            <a:extLst>
              <a:ext uri="{FF2B5EF4-FFF2-40B4-BE49-F238E27FC236}">
                <a16:creationId xmlns:a16="http://schemas.microsoft.com/office/drawing/2014/main" id="{9B2EAE44-8D81-9846-925A-C3D18DCF7835}"/>
              </a:ext>
            </a:extLst>
          </p:cNvPr>
          <p:cNvSpPr/>
          <p:nvPr/>
        </p:nvSpPr>
        <p:spPr>
          <a:xfrm>
            <a:off x="622614" y="5228888"/>
            <a:ext cx="1091113" cy="1087753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rgbClr val="F9B20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cxnSp>
        <p:nvCxnSpPr>
          <p:cNvPr id="56" name="Straight Connector 21">
            <a:extLst>
              <a:ext uri="{FF2B5EF4-FFF2-40B4-BE49-F238E27FC236}">
                <a16:creationId xmlns:a16="http://schemas.microsoft.com/office/drawing/2014/main" id="{B120D4B6-D980-6B4B-9227-7053211B2A41}"/>
              </a:ext>
            </a:extLst>
          </p:cNvPr>
          <p:cNvCxnSpPr>
            <a:cxnSpLocks/>
          </p:cNvCxnSpPr>
          <p:nvPr/>
        </p:nvCxnSpPr>
        <p:spPr>
          <a:xfrm>
            <a:off x="2352021" y="1819439"/>
            <a:ext cx="382034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Rectangle 25">
            <a:extLst>
              <a:ext uri="{FF2B5EF4-FFF2-40B4-BE49-F238E27FC236}">
                <a16:creationId xmlns:a16="http://schemas.microsoft.com/office/drawing/2014/main" id="{2DBBD5F3-1D61-E843-BF82-E840A717F545}"/>
              </a:ext>
            </a:extLst>
          </p:cNvPr>
          <p:cNvSpPr/>
          <p:nvPr/>
        </p:nvSpPr>
        <p:spPr>
          <a:xfrm>
            <a:off x="2304043" y="834554"/>
            <a:ext cx="31796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515151"/>
                </a:solidFill>
                <a:latin typeface="Proxima Nova ExCn Extrabld" panose="020B0908030502060204" pitchFamily="34" charset="0"/>
              </a:rPr>
              <a:t>Apoyo técnico</a:t>
            </a: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Acompañamiento técnico integral con equipo del programa Naturamazonas.</a:t>
            </a:r>
          </a:p>
          <a:p>
            <a:r>
              <a:rPr lang="es-ES_tradnl" sz="1400" dirty="0">
                <a:solidFill>
                  <a:srgbClr val="515151"/>
                </a:solidFill>
                <a:latin typeface="Maiandra GD" panose="020E0502030308020204" pitchFamily="34" charset="0"/>
              </a:rPr>
              <a:t> </a:t>
            </a:r>
          </a:p>
        </p:txBody>
      </p:sp>
      <p:sp>
        <p:nvSpPr>
          <p:cNvPr id="61" name="Rectangle 26">
            <a:extLst>
              <a:ext uri="{FF2B5EF4-FFF2-40B4-BE49-F238E27FC236}">
                <a16:creationId xmlns:a16="http://schemas.microsoft.com/office/drawing/2014/main" id="{36352450-5FA8-F84A-8DD1-6820D4385440}"/>
              </a:ext>
            </a:extLst>
          </p:cNvPr>
          <p:cNvSpPr/>
          <p:nvPr/>
        </p:nvSpPr>
        <p:spPr>
          <a:xfrm>
            <a:off x="2325072" y="1820561"/>
            <a:ext cx="382034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515151"/>
                </a:solidFill>
                <a:latin typeface="Proxima Nova ExCn Extrabld" panose="020B0908030502060204" pitchFamily="34" charset="0"/>
              </a:rPr>
              <a:t>Enfoque de producción/plan de nutrición  </a:t>
            </a:r>
          </a:p>
          <a:p>
            <a:r>
              <a:rPr lang="es-ES_tradnl" sz="1200" dirty="0">
                <a:solidFill>
                  <a:srgbClr val="515151"/>
                </a:solidFill>
                <a:latin typeface="Proxima Nova Th" panose="02000506030000020004" pitchFamily="50" charset="0"/>
              </a:rPr>
              <a:t>Plan de certificación producción orgánica, Implementación del sistema interno de control con Asocapic </a:t>
            </a:r>
          </a:p>
        </p:txBody>
      </p:sp>
      <p:sp>
        <p:nvSpPr>
          <p:cNvPr id="62" name="Rectangle 27">
            <a:extLst>
              <a:ext uri="{FF2B5EF4-FFF2-40B4-BE49-F238E27FC236}">
                <a16:creationId xmlns:a16="http://schemas.microsoft.com/office/drawing/2014/main" id="{51FC627D-16C6-4247-AA57-CB0C68C0C7F9}"/>
              </a:ext>
            </a:extLst>
          </p:cNvPr>
          <p:cNvSpPr/>
          <p:nvPr/>
        </p:nvSpPr>
        <p:spPr>
          <a:xfrm>
            <a:off x="2352021" y="3112612"/>
            <a:ext cx="3777484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515151"/>
                </a:solidFill>
                <a:latin typeface="Proxima Nova ExCn Extrabld" panose="020B0908030502060204" pitchFamily="34" charset="0"/>
              </a:rPr>
              <a:t>Renovación de cultivos  </a:t>
            </a: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Implementación de nuevos materiales, para </a:t>
            </a: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la diversificación de las parcelas  </a:t>
            </a:r>
          </a:p>
        </p:txBody>
      </p:sp>
      <p:sp>
        <p:nvSpPr>
          <p:cNvPr id="63" name="Rectangle 30">
            <a:extLst>
              <a:ext uri="{FF2B5EF4-FFF2-40B4-BE49-F238E27FC236}">
                <a16:creationId xmlns:a16="http://schemas.microsoft.com/office/drawing/2014/main" id="{3B2456A2-EA44-6141-9F5C-1843FCA5AADA}"/>
              </a:ext>
            </a:extLst>
          </p:cNvPr>
          <p:cNvSpPr/>
          <p:nvPr/>
        </p:nvSpPr>
        <p:spPr>
          <a:xfrm>
            <a:off x="2298122" y="4148231"/>
            <a:ext cx="4547153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515151"/>
                </a:solidFill>
                <a:latin typeface="Proxima Nova ExCn Extrabld" panose="020B0908030502060204" pitchFamily="34" charset="0"/>
              </a:rPr>
              <a:t>Asociatividad</a:t>
            </a:r>
            <a:endParaRPr lang="es-ES_tradnl" sz="1600" b="1" dirty="0">
              <a:solidFill>
                <a:srgbClr val="515151"/>
              </a:solidFill>
              <a:latin typeface="Proxima Nova ExCn Extrabld" panose="020B0908030502060204" pitchFamily="34" charset="0"/>
            </a:endParaRP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Ruta de trabajo productores no asociados</a:t>
            </a: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Plan de producción, plan de inversión </a:t>
            </a:r>
          </a:p>
        </p:txBody>
      </p:sp>
      <p:pic>
        <p:nvPicPr>
          <p:cNvPr id="68" name="Picture 33">
            <a:extLst>
              <a:ext uri="{FF2B5EF4-FFF2-40B4-BE49-F238E27FC236}">
                <a16:creationId xmlns:a16="http://schemas.microsoft.com/office/drawing/2014/main" id="{DD80CE40-2881-2E4D-9457-3703DEF1A3D0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854" y="5232530"/>
            <a:ext cx="1087257" cy="1087753"/>
          </a:xfrm>
          <a:prstGeom prst="ellipse">
            <a:avLst/>
          </a:prstGeom>
        </p:spPr>
      </p:pic>
      <p:sp>
        <p:nvSpPr>
          <p:cNvPr id="69" name="Oval 4">
            <a:extLst>
              <a:ext uri="{FF2B5EF4-FFF2-40B4-BE49-F238E27FC236}">
                <a16:creationId xmlns:a16="http://schemas.microsoft.com/office/drawing/2014/main" id="{A90F3394-2223-CE4E-AC6C-B7703EEA1AD4}"/>
              </a:ext>
            </a:extLst>
          </p:cNvPr>
          <p:cNvSpPr/>
          <p:nvPr/>
        </p:nvSpPr>
        <p:spPr>
          <a:xfrm>
            <a:off x="593152" y="4164973"/>
            <a:ext cx="1091112" cy="1039584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rgbClr val="FD8003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0" name="Picture 33">
            <a:extLst>
              <a:ext uri="{FF2B5EF4-FFF2-40B4-BE49-F238E27FC236}">
                <a16:creationId xmlns:a16="http://schemas.microsoft.com/office/drawing/2014/main" id="{390A7571-157D-F24A-8F3A-78B1B4588E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9293" y="4165329"/>
            <a:ext cx="1072401" cy="1072890"/>
          </a:xfrm>
          <a:prstGeom prst="ellipse">
            <a:avLst/>
          </a:prstGeom>
        </p:spPr>
      </p:pic>
      <p:sp>
        <p:nvSpPr>
          <p:cNvPr id="71" name="Oval 5">
            <a:extLst>
              <a:ext uri="{FF2B5EF4-FFF2-40B4-BE49-F238E27FC236}">
                <a16:creationId xmlns:a16="http://schemas.microsoft.com/office/drawing/2014/main" id="{9B9D8412-B4AC-0A4A-9E37-2EC572854A81}"/>
              </a:ext>
            </a:extLst>
          </p:cNvPr>
          <p:cNvSpPr/>
          <p:nvPr/>
        </p:nvSpPr>
        <p:spPr>
          <a:xfrm>
            <a:off x="624904" y="3050763"/>
            <a:ext cx="1069252" cy="1039583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chemeClr val="accent6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2" name="Picture 33">
            <a:extLst>
              <a:ext uri="{FF2B5EF4-FFF2-40B4-BE49-F238E27FC236}">
                <a16:creationId xmlns:a16="http://schemas.microsoft.com/office/drawing/2014/main" id="{D1F0C352-78B6-6246-B49C-959B618883E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3929" y="3049173"/>
            <a:ext cx="1039109" cy="1039583"/>
          </a:xfrm>
          <a:prstGeom prst="ellipse">
            <a:avLst/>
          </a:prstGeom>
        </p:spPr>
      </p:pic>
      <p:sp>
        <p:nvSpPr>
          <p:cNvPr id="75" name="Oval 6">
            <a:extLst>
              <a:ext uri="{FF2B5EF4-FFF2-40B4-BE49-F238E27FC236}">
                <a16:creationId xmlns:a16="http://schemas.microsoft.com/office/drawing/2014/main" id="{922CFE8E-077C-6443-BB7E-6B00E44C57A7}"/>
              </a:ext>
            </a:extLst>
          </p:cNvPr>
          <p:cNvSpPr/>
          <p:nvPr/>
        </p:nvSpPr>
        <p:spPr>
          <a:xfrm>
            <a:off x="607134" y="2021370"/>
            <a:ext cx="1092701" cy="1012893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rgbClr val="B72F9A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76" name="Picture 33">
            <a:extLst>
              <a:ext uri="{FF2B5EF4-FFF2-40B4-BE49-F238E27FC236}">
                <a16:creationId xmlns:a16="http://schemas.microsoft.com/office/drawing/2014/main" id="{DCE2312D-9299-B94B-BD13-33E497BA5C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9135" y="2051146"/>
            <a:ext cx="939146" cy="939574"/>
          </a:xfrm>
          <a:prstGeom prst="ellipse">
            <a:avLst/>
          </a:prstGeom>
        </p:spPr>
      </p:pic>
      <p:sp>
        <p:nvSpPr>
          <p:cNvPr id="78" name="Oval 7">
            <a:extLst>
              <a:ext uri="{FF2B5EF4-FFF2-40B4-BE49-F238E27FC236}">
                <a16:creationId xmlns:a16="http://schemas.microsoft.com/office/drawing/2014/main" id="{B4F0C3DD-157E-5C4B-A234-0934690AE2C8}"/>
              </a:ext>
            </a:extLst>
          </p:cNvPr>
          <p:cNvSpPr/>
          <p:nvPr/>
        </p:nvSpPr>
        <p:spPr>
          <a:xfrm>
            <a:off x="565291" y="931798"/>
            <a:ext cx="1092701" cy="1087754"/>
          </a:xfrm>
          <a:prstGeom prst="ellipse">
            <a:avLst/>
          </a:prstGeom>
          <a:solidFill>
            <a:schemeClr val="bg1">
              <a:alpha val="62000"/>
            </a:schemeClr>
          </a:solidFill>
          <a:ln w="317500">
            <a:solidFill>
              <a:srgbClr val="7030A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80" name="Picture 33">
            <a:extLst>
              <a:ext uri="{FF2B5EF4-FFF2-40B4-BE49-F238E27FC236}">
                <a16:creationId xmlns:a16="http://schemas.microsoft.com/office/drawing/2014/main" id="{2D61787F-997A-FA4A-B35D-0229EE50B9C6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8865" y="921451"/>
            <a:ext cx="1087258" cy="1087754"/>
          </a:xfrm>
          <a:prstGeom prst="ellipse">
            <a:avLst/>
          </a:prstGeom>
        </p:spPr>
      </p:pic>
      <p:sp>
        <p:nvSpPr>
          <p:cNvPr id="84" name="Rectangle 31">
            <a:extLst>
              <a:ext uri="{FF2B5EF4-FFF2-40B4-BE49-F238E27FC236}">
                <a16:creationId xmlns:a16="http://schemas.microsoft.com/office/drawing/2014/main" id="{BA3F34B0-B6CB-504A-9513-CD45C04D5280}"/>
              </a:ext>
            </a:extLst>
          </p:cNvPr>
          <p:cNvSpPr/>
          <p:nvPr/>
        </p:nvSpPr>
        <p:spPr>
          <a:xfrm>
            <a:off x="2298122" y="5197310"/>
            <a:ext cx="387424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_tradnl" b="1" dirty="0">
                <a:solidFill>
                  <a:srgbClr val="515151"/>
                </a:solidFill>
                <a:latin typeface="Proxima Nova ExCn Extrabld" panose="020B0908030502060204" pitchFamily="34" charset="0"/>
              </a:rPr>
              <a:t>Articulación de actores a través de asociaciones y aliados comerciales </a:t>
            </a:r>
          </a:p>
          <a:p>
            <a:r>
              <a:rPr lang="es-ES_tradnl" sz="1400" dirty="0">
                <a:solidFill>
                  <a:srgbClr val="515151"/>
                </a:solidFill>
                <a:latin typeface="Proxima Nova Th" panose="02000506030000020004" pitchFamily="50" charset="0"/>
              </a:rPr>
              <a:t>Articulación alrededor de los objetivos de las asociaciones, gestión de alianzas comerciales  </a:t>
            </a:r>
          </a:p>
        </p:txBody>
      </p:sp>
      <p:cxnSp>
        <p:nvCxnSpPr>
          <p:cNvPr id="39" name="Straight Connector 21">
            <a:extLst>
              <a:ext uri="{FF2B5EF4-FFF2-40B4-BE49-F238E27FC236}">
                <a16:creationId xmlns:a16="http://schemas.microsoft.com/office/drawing/2014/main" id="{17A8C363-2075-8E5C-D65D-89E64CF495ED}"/>
              </a:ext>
            </a:extLst>
          </p:cNvPr>
          <p:cNvCxnSpPr>
            <a:cxnSpLocks/>
          </p:cNvCxnSpPr>
          <p:nvPr/>
        </p:nvCxnSpPr>
        <p:spPr>
          <a:xfrm>
            <a:off x="2352021" y="2990720"/>
            <a:ext cx="382034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21">
            <a:extLst>
              <a:ext uri="{FF2B5EF4-FFF2-40B4-BE49-F238E27FC236}">
                <a16:creationId xmlns:a16="http://schemas.microsoft.com/office/drawing/2014/main" id="{0D86A516-2714-CE64-D863-1573EBB16FD2}"/>
              </a:ext>
            </a:extLst>
          </p:cNvPr>
          <p:cNvCxnSpPr>
            <a:cxnSpLocks/>
          </p:cNvCxnSpPr>
          <p:nvPr/>
        </p:nvCxnSpPr>
        <p:spPr>
          <a:xfrm>
            <a:off x="2352021" y="4085720"/>
            <a:ext cx="382034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21">
            <a:extLst>
              <a:ext uri="{FF2B5EF4-FFF2-40B4-BE49-F238E27FC236}">
                <a16:creationId xmlns:a16="http://schemas.microsoft.com/office/drawing/2014/main" id="{F18ECF4D-A674-F0E6-1ED1-73EC0D604EF2}"/>
              </a:ext>
            </a:extLst>
          </p:cNvPr>
          <p:cNvCxnSpPr>
            <a:cxnSpLocks/>
          </p:cNvCxnSpPr>
          <p:nvPr/>
        </p:nvCxnSpPr>
        <p:spPr>
          <a:xfrm>
            <a:off x="2352021" y="5226728"/>
            <a:ext cx="3820349" cy="0"/>
          </a:xfrm>
          <a:prstGeom prst="line">
            <a:avLst/>
          </a:prstGeom>
          <a:ln>
            <a:solidFill>
              <a:schemeClr val="tx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3">
            <a:extLst>
              <a:ext uri="{FF2B5EF4-FFF2-40B4-BE49-F238E27FC236}">
                <a16:creationId xmlns:a16="http://schemas.microsoft.com/office/drawing/2014/main" id="{0048CA6B-5816-E4CB-EAB7-17DE153814BE}"/>
              </a:ext>
            </a:extLst>
          </p:cNvPr>
          <p:cNvSpPr/>
          <p:nvPr/>
        </p:nvSpPr>
        <p:spPr>
          <a:xfrm>
            <a:off x="6096000" y="885471"/>
            <a:ext cx="5957454" cy="7522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Tres técnicos, tres profesionales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Tiempo acompañamiento: + 2 años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Acompañamiento a cada productor 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5D460DAE-D170-3820-3A57-22E92AE544C8}"/>
              </a:ext>
            </a:extLst>
          </p:cNvPr>
          <p:cNvSpPr/>
          <p:nvPr/>
        </p:nvSpPr>
        <p:spPr>
          <a:xfrm>
            <a:off x="6129505" y="2058482"/>
            <a:ext cx="5923949" cy="752258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roxima Nova Th" panose="02000506030000020004" pitchFamily="50" charset="0"/>
              </a:rPr>
              <a:t>Implementación del sistema interno de control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roxima Nova Th" panose="02000506030000020004" pitchFamily="50" charset="0"/>
              </a:rPr>
              <a:t>Jóvenes inspectores de la asociación para la implementación del sistema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200" dirty="0">
                <a:solidFill>
                  <a:schemeClr val="dk1"/>
                </a:solidFill>
                <a:latin typeface="Proxima Nova Th" panose="02000506030000020004" pitchFamily="50" charset="0"/>
              </a:rPr>
              <a:t>Transición hacia el plan de nutrición de finca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D8F64FCB-6E45-2324-C58E-481A8D12D9EF}"/>
              </a:ext>
            </a:extLst>
          </p:cNvPr>
          <p:cNvSpPr/>
          <p:nvPr/>
        </p:nvSpPr>
        <p:spPr>
          <a:xfrm>
            <a:off x="6095999" y="3059879"/>
            <a:ext cx="5957455" cy="955492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3</a:t>
            </a:r>
            <a:r>
              <a:rPr lang="es-ES_tradnl" sz="1400" dirty="0">
                <a:solidFill>
                  <a:schemeClr val="dk1"/>
                </a:solidFill>
                <a:latin typeface="Proxima Nova Th" panose="02000506030000020004" pitchFamily="50" charset="0"/>
              </a:rPr>
              <a:t> variedades a propagar mediante renovación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Practicas para control de plagas y enfermedades</a:t>
            </a:r>
            <a:endParaRPr lang="es-ES_tradnl" sz="1400" dirty="0">
              <a:solidFill>
                <a:schemeClr val="dk1"/>
              </a:solidFill>
              <a:latin typeface="Proxima Nova Th" panose="02000506030000020004" pitchFamily="50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chemeClr val="dk1"/>
                </a:solidFill>
                <a:latin typeface="Proxima Nova Th" panose="02000506030000020004" pitchFamily="50" charset="0"/>
              </a:rPr>
              <a:t>Aumento de la producción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Generación de capacidades para la diversificación genética</a:t>
            </a:r>
            <a:endParaRPr lang="es-ES_tradnl" sz="1400" dirty="0">
              <a:solidFill>
                <a:schemeClr val="dk1"/>
              </a:solidFill>
              <a:latin typeface="Proxima Nova Th" panose="02000506030000020004" pitchFamily="50" charset="0"/>
            </a:endParaRP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AAAACCB5-7204-29BA-B949-1D415C3E0A41}"/>
              </a:ext>
            </a:extLst>
          </p:cNvPr>
          <p:cNvSpPr/>
          <p:nvPr/>
        </p:nvSpPr>
        <p:spPr>
          <a:xfrm>
            <a:off x="6096000" y="4243479"/>
            <a:ext cx="5957454" cy="79417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chemeClr val="dk1"/>
                </a:solidFill>
                <a:latin typeface="Proxima Nova Th" panose="02000506030000020004" pitchFamily="50" charset="0"/>
              </a:rPr>
              <a:t>Ampliación membrecía asociación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latin typeface="Proxima Nova Th" panose="02000506030000020004" pitchFamily="50" charset="0"/>
              </a:rPr>
              <a:t>Modelo de producción orgánico respaldado por la asociación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400" dirty="0">
                <a:solidFill>
                  <a:schemeClr val="dk1"/>
                </a:solidFill>
                <a:latin typeface="Proxima Nova Th" panose="02000506030000020004" pitchFamily="50" charset="0"/>
              </a:rPr>
              <a:t>Interca</a:t>
            </a:r>
            <a:r>
              <a:rPr lang="es-ES_tradnl" sz="1400" dirty="0">
                <a:latin typeface="Proxima Nova Th" panose="02000506030000020004" pitchFamily="50" charset="0"/>
              </a:rPr>
              <a:t>mbio de experiencias y apoyo asociativo</a:t>
            </a:r>
            <a:endParaRPr lang="es-ES_tradnl" sz="1400" dirty="0">
              <a:solidFill>
                <a:schemeClr val="dk1"/>
              </a:solidFill>
              <a:latin typeface="Proxima Nova Th" panose="02000506030000020004" pitchFamily="50" charset="0"/>
            </a:endParaRPr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668CC633-5421-3C5D-496E-5619B68CBA68}"/>
              </a:ext>
            </a:extLst>
          </p:cNvPr>
          <p:cNvSpPr/>
          <p:nvPr/>
        </p:nvSpPr>
        <p:spPr>
          <a:xfrm>
            <a:off x="6096000" y="5319611"/>
            <a:ext cx="5957455" cy="104494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s-ES_tradnl" sz="1200" dirty="0">
                <a:latin typeface="Proxima Nova Th" panose="02000506030000020004" pitchFamily="50" charset="0"/>
              </a:rPr>
              <a:t>Acuerdo/alianza con aliado comercial, cacao orgánico para exportación.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200" dirty="0">
                <a:latin typeface="Proxima Nova Th" panose="02000506030000020004" pitchFamily="50" charset="0"/>
              </a:rPr>
              <a:t>Consolidación de un clúster de producción de cacao orgánico en el Piedemonte (7 Asociaciones, 700 productores).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CO" sz="1200" dirty="0">
                <a:latin typeface="Proxima Nova Th" panose="02000506030000020004" pitchFamily="50" charset="0"/>
              </a:rPr>
              <a:t>Gestión para lograr un Acuerdo Comercial con Empresas que reconozcan el valor ambiental que implementan los beneficiarios</a:t>
            </a:r>
            <a:r>
              <a:rPr lang="es-CO" sz="1400" dirty="0"/>
              <a:t>.</a:t>
            </a:r>
            <a:endParaRPr lang="es-ES_tradnl" sz="1400" dirty="0"/>
          </a:p>
        </p:txBody>
      </p:sp>
    </p:spTree>
    <p:extLst>
      <p:ext uri="{BB962C8B-B14F-4D97-AF65-F5344CB8AC3E}">
        <p14:creationId xmlns:p14="http://schemas.microsoft.com/office/powerpoint/2010/main" val="420219054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ángulo 12">
            <a:extLst>
              <a:ext uri="{FF2B5EF4-FFF2-40B4-BE49-F238E27FC236}">
                <a16:creationId xmlns:a16="http://schemas.microsoft.com/office/drawing/2014/main" id="{13692BED-F9AC-784A-B6B2-159FB743AD51}"/>
              </a:ext>
            </a:extLst>
          </p:cNvPr>
          <p:cNvSpPr/>
          <p:nvPr/>
        </p:nvSpPr>
        <p:spPr>
          <a:xfrm>
            <a:off x="0" y="26440"/>
            <a:ext cx="12192000" cy="857712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3563EBBA-841B-7148-B4AC-562846F78401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64661" y="0"/>
            <a:ext cx="1227339" cy="85771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12F01C8-BBE8-4C4A-B291-96532F33FE4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11" name="Rectángulo 10">
            <a:extLst>
              <a:ext uri="{FF2B5EF4-FFF2-40B4-BE49-F238E27FC236}">
                <a16:creationId xmlns:a16="http://schemas.microsoft.com/office/drawing/2014/main" id="{DF128DC6-23FA-984D-8620-1FA009271290}"/>
              </a:ext>
            </a:extLst>
          </p:cNvPr>
          <p:cNvSpPr/>
          <p:nvPr/>
        </p:nvSpPr>
        <p:spPr>
          <a:xfrm>
            <a:off x="303838" y="167246"/>
            <a:ext cx="79480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Proyecto Cacao </a:t>
            </a:r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Bioandino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: </a:t>
            </a:r>
            <a:r>
              <a:rPr lang="es-ES" sz="2800" b="1" dirty="0" err="1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Cluster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 Productivo</a:t>
            </a:r>
            <a:endParaRPr lang="es-CO" sz="28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sp>
        <p:nvSpPr>
          <p:cNvPr id="9" name="Rectángulo 10">
            <a:extLst>
              <a:ext uri="{FF2B5EF4-FFF2-40B4-BE49-F238E27FC236}">
                <a16:creationId xmlns:a16="http://schemas.microsoft.com/office/drawing/2014/main" id="{B436DBCF-4B68-8D4B-BBF1-E2202FBCC1C0}"/>
              </a:ext>
            </a:extLst>
          </p:cNvPr>
          <p:cNvSpPr/>
          <p:nvPr/>
        </p:nvSpPr>
        <p:spPr>
          <a:xfrm>
            <a:off x="5062048" y="915949"/>
            <a:ext cx="22765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bg1"/>
                </a:solidFill>
                <a:latin typeface="Maiandra GD" panose="020E0502030308020204" pitchFamily="34" charset="0"/>
                <a:cs typeface="Adobe Naskh Medium" pitchFamily="2" charset="-78"/>
              </a:rPr>
              <a:t>CONTENID0</a:t>
            </a:r>
            <a:endParaRPr lang="es-CO" sz="2800" b="1" dirty="0">
              <a:solidFill>
                <a:schemeClr val="bg1"/>
              </a:solidFill>
              <a:latin typeface="Maiandra GD" panose="020E0502030308020204" pitchFamily="34" charset="0"/>
              <a:cs typeface="Adobe Naskh Medium" pitchFamily="2" charset="-78"/>
            </a:endParaRPr>
          </a:p>
        </p:txBody>
      </p:sp>
      <p:pic>
        <p:nvPicPr>
          <p:cNvPr id="4" name="Imagen 5">
            <a:extLst>
              <a:ext uri="{FF2B5EF4-FFF2-40B4-BE49-F238E27FC236}">
                <a16:creationId xmlns:a16="http://schemas.microsoft.com/office/drawing/2014/main" id="{21581007-C052-0BCD-107D-265EC4E066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9800" y="972356"/>
            <a:ext cx="7772400" cy="5288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0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oogle Shape;350;p4">
            <a:extLst>
              <a:ext uri="{FF2B5EF4-FFF2-40B4-BE49-F238E27FC236}">
                <a16:creationId xmlns:a16="http://schemas.microsoft.com/office/drawing/2014/main" id="{47CB5261-1468-4AE5-9A99-CFEE1A7AEBD8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156" r="26094" b="8280"/>
          <a:stretch/>
        </p:blipFill>
        <p:spPr>
          <a:xfrm>
            <a:off x="7872163" y="2742938"/>
            <a:ext cx="4312852" cy="3513500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4" name="Google Shape;351;p4">
            <a:extLst>
              <a:ext uri="{FF2B5EF4-FFF2-40B4-BE49-F238E27FC236}">
                <a16:creationId xmlns:a16="http://schemas.microsoft.com/office/drawing/2014/main" id="{68AF3AE3-F0D6-4E6A-B031-A50907D0F20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27157" r="28771" b="8280"/>
          <a:stretch/>
        </p:blipFill>
        <p:spPr>
          <a:xfrm rot="10800000">
            <a:off x="5680722" y="972213"/>
            <a:ext cx="2539241" cy="205061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pic>
        <p:nvPicPr>
          <p:cNvPr id="15" name="Google Shape;352;p4">
            <a:extLst>
              <a:ext uri="{FF2B5EF4-FFF2-40B4-BE49-F238E27FC236}">
                <a16:creationId xmlns:a16="http://schemas.microsoft.com/office/drawing/2014/main" id="{CCD5E3FC-01FB-41DD-ABF9-5B8F38926EB2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7155" r="29257" b="8280"/>
          <a:stretch/>
        </p:blipFill>
        <p:spPr>
          <a:xfrm>
            <a:off x="303839" y="2942716"/>
            <a:ext cx="5352527" cy="331372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pic>
      <p:sp>
        <p:nvSpPr>
          <p:cNvPr id="16" name="Google Shape;354;p4">
            <a:extLst>
              <a:ext uri="{FF2B5EF4-FFF2-40B4-BE49-F238E27FC236}">
                <a16:creationId xmlns:a16="http://schemas.microsoft.com/office/drawing/2014/main" id="{16CCDC90-6A60-4121-B16F-5874E28784FC}"/>
              </a:ext>
            </a:extLst>
          </p:cNvPr>
          <p:cNvSpPr/>
          <p:nvPr/>
        </p:nvSpPr>
        <p:spPr>
          <a:xfrm>
            <a:off x="808331" y="508758"/>
            <a:ext cx="435048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FFFFFF"/>
              </a:buClr>
              <a:buSzPts val="6600"/>
            </a:pPr>
            <a:r>
              <a:rPr lang="es-MX" sz="4000" b="1" dirty="0">
                <a:solidFill>
                  <a:srgbClr val="BC622B"/>
                </a:solidFill>
                <a:latin typeface="Proxima Nova ExCn Extrabld" panose="020B0908030502060204" pitchFamily="34" charset="0"/>
                <a:sym typeface="Overlock"/>
              </a:rPr>
              <a:t>Alianza Organizacional</a:t>
            </a:r>
            <a:endParaRPr sz="4000" b="1" dirty="0">
              <a:solidFill>
                <a:srgbClr val="BC622B"/>
              </a:solidFill>
              <a:latin typeface="Proxima Nova ExCn Extrabld" panose="020B0908030502060204" pitchFamily="34" charset="0"/>
              <a:sym typeface="Overlock"/>
            </a:endParaRPr>
          </a:p>
        </p:txBody>
      </p:sp>
      <p:grpSp>
        <p:nvGrpSpPr>
          <p:cNvPr id="17" name="Google Shape;355;p4">
            <a:extLst>
              <a:ext uri="{FF2B5EF4-FFF2-40B4-BE49-F238E27FC236}">
                <a16:creationId xmlns:a16="http://schemas.microsoft.com/office/drawing/2014/main" id="{05F9C078-ECD4-4829-B6A3-F0B7DEAE5642}"/>
              </a:ext>
            </a:extLst>
          </p:cNvPr>
          <p:cNvGrpSpPr/>
          <p:nvPr/>
        </p:nvGrpSpPr>
        <p:grpSpPr>
          <a:xfrm>
            <a:off x="467159" y="1818888"/>
            <a:ext cx="11257682" cy="3575971"/>
            <a:chOff x="469623" y="1705771"/>
            <a:chExt cx="11257682" cy="3575971"/>
          </a:xfrm>
        </p:grpSpPr>
        <p:grpSp>
          <p:nvGrpSpPr>
            <p:cNvPr id="18" name="Google Shape;356;p4">
              <a:extLst>
                <a:ext uri="{FF2B5EF4-FFF2-40B4-BE49-F238E27FC236}">
                  <a16:creationId xmlns:a16="http://schemas.microsoft.com/office/drawing/2014/main" id="{DFF1FE59-FCD0-4DF7-A8EB-B269EC597D9B}"/>
                </a:ext>
              </a:extLst>
            </p:cNvPr>
            <p:cNvGrpSpPr/>
            <p:nvPr/>
          </p:nvGrpSpPr>
          <p:grpSpPr>
            <a:xfrm>
              <a:off x="688623" y="1705771"/>
              <a:ext cx="1786597" cy="1786597"/>
              <a:chOff x="448407" y="3186179"/>
              <a:chExt cx="1786597" cy="1786597"/>
            </a:xfrm>
          </p:grpSpPr>
          <p:sp>
            <p:nvSpPr>
              <p:cNvPr id="67" name="Google Shape;357;p4">
                <a:extLst>
                  <a:ext uri="{FF2B5EF4-FFF2-40B4-BE49-F238E27FC236}">
                    <a16:creationId xmlns:a16="http://schemas.microsoft.com/office/drawing/2014/main" id="{CB63ABAC-8032-47EE-9CE4-B473A148B8A4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8" name="Google Shape;358;p4">
                <a:extLst>
                  <a:ext uri="{FF2B5EF4-FFF2-40B4-BE49-F238E27FC236}">
                    <a16:creationId xmlns:a16="http://schemas.microsoft.com/office/drawing/2014/main" id="{67A2E659-3FDE-4F00-B6BD-93AFFF600326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9" name="Google Shape;359;p4">
                <a:extLst>
                  <a:ext uri="{FF2B5EF4-FFF2-40B4-BE49-F238E27FC236}">
                    <a16:creationId xmlns:a16="http://schemas.microsoft.com/office/drawing/2014/main" id="{B23335E9-772D-40DC-9F27-AEC3B088EBB9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19" name="Google Shape;360;p4">
              <a:extLst>
                <a:ext uri="{FF2B5EF4-FFF2-40B4-BE49-F238E27FC236}">
                  <a16:creationId xmlns:a16="http://schemas.microsoft.com/office/drawing/2014/main" id="{DAB60165-E481-46AF-BE33-9C8754FAB1DF}"/>
                </a:ext>
              </a:extLst>
            </p:cNvPr>
            <p:cNvGrpSpPr/>
            <p:nvPr/>
          </p:nvGrpSpPr>
          <p:grpSpPr>
            <a:xfrm>
              <a:off x="2475220" y="3495145"/>
              <a:ext cx="1786597" cy="1786597"/>
              <a:chOff x="448407" y="3186179"/>
              <a:chExt cx="1786597" cy="1786597"/>
            </a:xfrm>
          </p:grpSpPr>
          <p:sp>
            <p:nvSpPr>
              <p:cNvPr id="64" name="Google Shape;361;p4">
                <a:extLst>
                  <a:ext uri="{FF2B5EF4-FFF2-40B4-BE49-F238E27FC236}">
                    <a16:creationId xmlns:a16="http://schemas.microsoft.com/office/drawing/2014/main" id="{FE3D616B-5572-40DC-A455-B1E12D977DCE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5" name="Google Shape;362;p4">
                <a:extLst>
                  <a:ext uri="{FF2B5EF4-FFF2-40B4-BE49-F238E27FC236}">
                    <a16:creationId xmlns:a16="http://schemas.microsoft.com/office/drawing/2014/main" id="{A3DB6A48-1F0F-4D2C-878D-1E3ACF6B687D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6" name="Google Shape;363;p4">
                <a:extLst>
                  <a:ext uri="{FF2B5EF4-FFF2-40B4-BE49-F238E27FC236}">
                    <a16:creationId xmlns:a16="http://schemas.microsoft.com/office/drawing/2014/main" id="{F6C24030-57FF-48F4-ADDF-5F6C2620BBB3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0" name="Google Shape;364;p4">
              <a:extLst>
                <a:ext uri="{FF2B5EF4-FFF2-40B4-BE49-F238E27FC236}">
                  <a16:creationId xmlns:a16="http://schemas.microsoft.com/office/drawing/2014/main" id="{D4A08CCB-95B8-4075-BF93-5106B6C271AA}"/>
                </a:ext>
              </a:extLst>
            </p:cNvPr>
            <p:cNvGrpSpPr/>
            <p:nvPr/>
          </p:nvGrpSpPr>
          <p:grpSpPr>
            <a:xfrm>
              <a:off x="4261817" y="1705771"/>
              <a:ext cx="1786597" cy="1786597"/>
              <a:chOff x="448407" y="3186179"/>
              <a:chExt cx="1786597" cy="1786597"/>
            </a:xfrm>
          </p:grpSpPr>
          <p:sp>
            <p:nvSpPr>
              <p:cNvPr id="61" name="Google Shape;365;p4">
                <a:extLst>
                  <a:ext uri="{FF2B5EF4-FFF2-40B4-BE49-F238E27FC236}">
                    <a16:creationId xmlns:a16="http://schemas.microsoft.com/office/drawing/2014/main" id="{CE27D149-DECB-4D0E-B827-76800F2BC1E4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2" name="Google Shape;366;p4">
                <a:extLst>
                  <a:ext uri="{FF2B5EF4-FFF2-40B4-BE49-F238E27FC236}">
                    <a16:creationId xmlns:a16="http://schemas.microsoft.com/office/drawing/2014/main" id="{79144A56-94CB-4237-8C6B-723B8631869F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3" name="Google Shape;367;p4">
                <a:extLst>
                  <a:ext uri="{FF2B5EF4-FFF2-40B4-BE49-F238E27FC236}">
                    <a16:creationId xmlns:a16="http://schemas.microsoft.com/office/drawing/2014/main" id="{AC892C6E-D69D-41C4-9CD4-91109BCB8219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1" name="Google Shape;368;p4">
              <a:extLst>
                <a:ext uri="{FF2B5EF4-FFF2-40B4-BE49-F238E27FC236}">
                  <a16:creationId xmlns:a16="http://schemas.microsoft.com/office/drawing/2014/main" id="{D5B5BA64-E8D8-46B0-8002-72502E854CDF}"/>
                </a:ext>
              </a:extLst>
            </p:cNvPr>
            <p:cNvGrpSpPr/>
            <p:nvPr/>
          </p:nvGrpSpPr>
          <p:grpSpPr>
            <a:xfrm>
              <a:off x="6144355" y="3495145"/>
              <a:ext cx="1786597" cy="1786597"/>
              <a:chOff x="448407" y="3186179"/>
              <a:chExt cx="1786597" cy="1786597"/>
            </a:xfrm>
          </p:grpSpPr>
          <p:sp>
            <p:nvSpPr>
              <p:cNvPr id="58" name="Google Shape;369;p4">
                <a:extLst>
                  <a:ext uri="{FF2B5EF4-FFF2-40B4-BE49-F238E27FC236}">
                    <a16:creationId xmlns:a16="http://schemas.microsoft.com/office/drawing/2014/main" id="{D3DA3FE2-9AE0-4E88-889D-52A02B751DDB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59" name="Google Shape;370;p4">
                <a:extLst>
                  <a:ext uri="{FF2B5EF4-FFF2-40B4-BE49-F238E27FC236}">
                    <a16:creationId xmlns:a16="http://schemas.microsoft.com/office/drawing/2014/main" id="{E98011A8-3CEB-4965-8198-0011286F01C3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60" name="Google Shape;371;p4">
                <a:extLst>
                  <a:ext uri="{FF2B5EF4-FFF2-40B4-BE49-F238E27FC236}">
                    <a16:creationId xmlns:a16="http://schemas.microsoft.com/office/drawing/2014/main" id="{4100012D-CA2F-4B0A-AA7B-2012ECF91D4E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2" name="Google Shape;372;p4">
              <a:extLst>
                <a:ext uri="{FF2B5EF4-FFF2-40B4-BE49-F238E27FC236}">
                  <a16:creationId xmlns:a16="http://schemas.microsoft.com/office/drawing/2014/main" id="{43C31A31-3E7C-4097-AFBE-6ADCB94CB411}"/>
                </a:ext>
              </a:extLst>
            </p:cNvPr>
            <p:cNvGrpSpPr/>
            <p:nvPr/>
          </p:nvGrpSpPr>
          <p:grpSpPr>
            <a:xfrm>
              <a:off x="7930952" y="1705771"/>
              <a:ext cx="1786597" cy="1786597"/>
              <a:chOff x="448407" y="3186179"/>
              <a:chExt cx="1786597" cy="1786597"/>
            </a:xfrm>
          </p:grpSpPr>
          <p:sp>
            <p:nvSpPr>
              <p:cNvPr id="55" name="Google Shape;373;p4">
                <a:extLst>
                  <a:ext uri="{FF2B5EF4-FFF2-40B4-BE49-F238E27FC236}">
                    <a16:creationId xmlns:a16="http://schemas.microsoft.com/office/drawing/2014/main" id="{4CBF6636-40CB-4AA1-83D8-9EB3CB9BE82E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56" name="Google Shape;374;p4">
                <a:extLst>
                  <a:ext uri="{FF2B5EF4-FFF2-40B4-BE49-F238E27FC236}">
                    <a16:creationId xmlns:a16="http://schemas.microsoft.com/office/drawing/2014/main" id="{F7905311-56E3-44B2-9BEC-D033A903A794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57" name="Google Shape;375;p4">
                <a:extLst>
                  <a:ext uri="{FF2B5EF4-FFF2-40B4-BE49-F238E27FC236}">
                    <a16:creationId xmlns:a16="http://schemas.microsoft.com/office/drawing/2014/main" id="{034DFB7D-9CFC-4741-8B74-81473844C929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grpSp>
          <p:nvGrpSpPr>
            <p:cNvPr id="23" name="Google Shape;376;p4">
              <a:extLst>
                <a:ext uri="{FF2B5EF4-FFF2-40B4-BE49-F238E27FC236}">
                  <a16:creationId xmlns:a16="http://schemas.microsoft.com/office/drawing/2014/main" id="{BC7C9441-ADCA-4C41-9C22-9EFF5CFA512D}"/>
                </a:ext>
              </a:extLst>
            </p:cNvPr>
            <p:cNvGrpSpPr/>
            <p:nvPr/>
          </p:nvGrpSpPr>
          <p:grpSpPr>
            <a:xfrm>
              <a:off x="9717549" y="3495145"/>
              <a:ext cx="1786597" cy="1786597"/>
              <a:chOff x="448407" y="3186179"/>
              <a:chExt cx="1786597" cy="1786597"/>
            </a:xfrm>
          </p:grpSpPr>
          <p:sp>
            <p:nvSpPr>
              <p:cNvPr id="52" name="Google Shape;377;p4">
                <a:extLst>
                  <a:ext uri="{FF2B5EF4-FFF2-40B4-BE49-F238E27FC236}">
                    <a16:creationId xmlns:a16="http://schemas.microsoft.com/office/drawing/2014/main" id="{5FF63FE5-C6AD-4F9F-BDEE-0688B3850AFE}"/>
                  </a:ext>
                </a:extLst>
              </p:cNvPr>
              <p:cNvSpPr/>
              <p:nvPr/>
            </p:nvSpPr>
            <p:spPr>
              <a:xfrm>
                <a:off x="448407" y="3186179"/>
                <a:ext cx="1786597" cy="1786597"/>
              </a:xfrm>
              <a:prstGeom prst="ellipse">
                <a:avLst/>
              </a:prstGeom>
              <a:solidFill>
                <a:schemeClr val="lt1"/>
              </a:solidFill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  <a:effectLst>
                <a:outerShdw blurRad="50800" dist="38100" dir="2700000" algn="tl" rotWithShape="0">
                  <a:srgbClr val="000000">
                    <a:alpha val="4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53" name="Google Shape;378;p4">
                <a:extLst>
                  <a:ext uri="{FF2B5EF4-FFF2-40B4-BE49-F238E27FC236}">
                    <a16:creationId xmlns:a16="http://schemas.microsoft.com/office/drawing/2014/main" id="{0EC11212-518D-494C-970A-B1506A57B884}"/>
                  </a:ext>
                </a:extLst>
              </p:cNvPr>
              <p:cNvSpPr/>
              <p:nvPr/>
            </p:nvSpPr>
            <p:spPr>
              <a:xfrm>
                <a:off x="570579" y="3308351"/>
                <a:ext cx="1536700" cy="1536700"/>
              </a:xfrm>
              <a:prstGeom prst="ellipse">
                <a:avLst/>
              </a:prstGeom>
              <a:solidFill>
                <a:schemeClr val="lt1"/>
              </a:solidFill>
              <a:ln w="1905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lt1"/>
                  </a:solidFill>
                </a:endParaRPr>
              </a:p>
            </p:txBody>
          </p:sp>
          <p:sp>
            <p:nvSpPr>
              <p:cNvPr id="54" name="Google Shape;379;p4">
                <a:extLst>
                  <a:ext uri="{FF2B5EF4-FFF2-40B4-BE49-F238E27FC236}">
                    <a16:creationId xmlns:a16="http://schemas.microsoft.com/office/drawing/2014/main" id="{02457A2B-849A-4DDA-938B-C38A9A2BA6BC}"/>
                  </a:ext>
                </a:extLst>
              </p:cNvPr>
              <p:cNvSpPr/>
              <p:nvPr/>
            </p:nvSpPr>
            <p:spPr>
              <a:xfrm>
                <a:off x="554341" y="3292113"/>
                <a:ext cx="1569176" cy="1569176"/>
              </a:xfrm>
              <a:prstGeom prst="ellipse">
                <a:avLst/>
              </a:prstGeom>
              <a:noFill/>
              <a:ln w="25400" cap="flat" cmpd="sng">
                <a:solidFill>
                  <a:srgbClr val="FAD019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algn="ctr"/>
                <a:endParaRPr sz="1400">
                  <a:solidFill>
                    <a:schemeClr val="dk1"/>
                  </a:solidFill>
                </a:endParaRPr>
              </a:p>
            </p:txBody>
          </p:sp>
        </p:grpSp>
        <p:sp>
          <p:nvSpPr>
            <p:cNvPr id="24" name="Google Shape;380;p4">
              <a:extLst>
                <a:ext uri="{FF2B5EF4-FFF2-40B4-BE49-F238E27FC236}">
                  <a16:creationId xmlns:a16="http://schemas.microsoft.com/office/drawing/2014/main" id="{E4DD38FB-5067-411B-9DAE-973AD2D18E00}"/>
                </a:ext>
              </a:extLst>
            </p:cNvPr>
            <p:cNvSpPr/>
            <p:nvPr/>
          </p:nvSpPr>
          <p:spPr>
            <a:xfrm>
              <a:off x="10238130" y="1862840"/>
              <a:ext cx="673263" cy="672542"/>
            </a:xfrm>
            <a:custGeom>
              <a:avLst/>
              <a:gdLst/>
              <a:ahLst/>
              <a:cxnLst/>
              <a:rect l="l" t="t" r="r" b="b"/>
              <a:pathLst>
                <a:path w="162" h="169" extrusionOk="0">
                  <a:moveTo>
                    <a:pt x="60" y="18"/>
                  </a:moveTo>
                  <a:cubicBezTo>
                    <a:pt x="150" y="0"/>
                    <a:pt x="142" y="68"/>
                    <a:pt x="142" y="68"/>
                  </a:cubicBezTo>
                  <a:cubicBezTo>
                    <a:pt x="162" y="108"/>
                    <a:pt x="162" y="108"/>
                    <a:pt x="162" y="108"/>
                  </a:cubicBezTo>
                  <a:cubicBezTo>
                    <a:pt x="145" y="108"/>
                    <a:pt x="145" y="108"/>
                    <a:pt x="145" y="108"/>
                  </a:cubicBezTo>
                  <a:cubicBezTo>
                    <a:pt x="145" y="136"/>
                    <a:pt x="145" y="136"/>
                    <a:pt x="145" y="136"/>
                  </a:cubicBezTo>
                  <a:cubicBezTo>
                    <a:pt x="145" y="141"/>
                    <a:pt x="141" y="145"/>
                    <a:pt x="136" y="145"/>
                  </a:cubicBezTo>
                  <a:cubicBezTo>
                    <a:pt x="118" y="145"/>
                    <a:pt x="118" y="145"/>
                    <a:pt x="118" y="145"/>
                  </a:cubicBezTo>
                  <a:cubicBezTo>
                    <a:pt x="118" y="169"/>
                    <a:pt x="118" y="169"/>
                    <a:pt x="118" y="169"/>
                  </a:cubicBezTo>
                  <a:moveTo>
                    <a:pt x="43" y="169"/>
                  </a:moveTo>
                  <a:cubicBezTo>
                    <a:pt x="43" y="144"/>
                    <a:pt x="43" y="144"/>
                    <a:pt x="43" y="144"/>
                  </a:cubicBezTo>
                  <a:cubicBezTo>
                    <a:pt x="35" y="127"/>
                    <a:pt x="35" y="127"/>
                    <a:pt x="35" y="127"/>
                  </a:cubicBezTo>
                  <a:moveTo>
                    <a:pt x="91" y="76"/>
                  </a:moveTo>
                  <a:cubicBezTo>
                    <a:pt x="91" y="65"/>
                    <a:pt x="91" y="65"/>
                    <a:pt x="91" y="65"/>
                  </a:cubicBezTo>
                  <a:cubicBezTo>
                    <a:pt x="78" y="60"/>
                    <a:pt x="78" y="60"/>
                    <a:pt x="78" y="60"/>
                  </a:cubicBezTo>
                  <a:cubicBezTo>
                    <a:pt x="77" y="58"/>
                    <a:pt x="76" y="57"/>
                    <a:pt x="76" y="55"/>
                  </a:cubicBezTo>
                  <a:cubicBezTo>
                    <a:pt x="81" y="43"/>
                    <a:pt x="81" y="43"/>
                    <a:pt x="81" y="43"/>
                  </a:cubicBezTo>
                  <a:cubicBezTo>
                    <a:pt x="73" y="35"/>
                    <a:pt x="73" y="35"/>
                    <a:pt x="73" y="35"/>
                  </a:cubicBezTo>
                  <a:cubicBezTo>
                    <a:pt x="61" y="40"/>
                    <a:pt x="61" y="40"/>
                    <a:pt x="61" y="40"/>
                  </a:cubicBezTo>
                  <a:cubicBezTo>
                    <a:pt x="59" y="39"/>
                    <a:pt x="58" y="39"/>
                    <a:pt x="56" y="38"/>
                  </a:cubicBezTo>
                  <a:cubicBezTo>
                    <a:pt x="51" y="25"/>
                    <a:pt x="51" y="25"/>
                    <a:pt x="51" y="25"/>
                  </a:cubicBezTo>
                  <a:cubicBezTo>
                    <a:pt x="40" y="25"/>
                    <a:pt x="40" y="25"/>
                    <a:pt x="40" y="25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33" y="39"/>
                    <a:pt x="31" y="39"/>
                    <a:pt x="30" y="40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5" y="55"/>
                    <a:pt x="15" y="55"/>
                    <a:pt x="15" y="55"/>
                  </a:cubicBezTo>
                  <a:cubicBezTo>
                    <a:pt x="14" y="57"/>
                    <a:pt x="13" y="58"/>
                    <a:pt x="13" y="60"/>
                  </a:cubicBezTo>
                  <a:cubicBezTo>
                    <a:pt x="0" y="65"/>
                    <a:pt x="0" y="65"/>
                    <a:pt x="0" y="65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3" y="82"/>
                    <a:pt x="13" y="82"/>
                    <a:pt x="13" y="82"/>
                  </a:cubicBezTo>
                  <a:cubicBezTo>
                    <a:pt x="13" y="83"/>
                    <a:pt x="14" y="85"/>
                    <a:pt x="15" y="86"/>
                  </a:cubicBezTo>
                  <a:cubicBezTo>
                    <a:pt x="9" y="99"/>
                    <a:pt x="9" y="99"/>
                    <a:pt x="9" y="99"/>
                  </a:cubicBezTo>
                  <a:cubicBezTo>
                    <a:pt x="17" y="107"/>
                    <a:pt x="17" y="107"/>
                    <a:pt x="17" y="107"/>
                  </a:cubicBezTo>
                  <a:cubicBezTo>
                    <a:pt x="30" y="101"/>
                    <a:pt x="30" y="101"/>
                    <a:pt x="30" y="101"/>
                  </a:cubicBezTo>
                  <a:cubicBezTo>
                    <a:pt x="31" y="102"/>
                    <a:pt x="33" y="103"/>
                    <a:pt x="34" y="103"/>
                  </a:cubicBezTo>
                  <a:cubicBezTo>
                    <a:pt x="40" y="116"/>
                    <a:pt x="40" y="116"/>
                    <a:pt x="40" y="116"/>
                  </a:cubicBezTo>
                  <a:cubicBezTo>
                    <a:pt x="51" y="116"/>
                    <a:pt x="51" y="116"/>
                    <a:pt x="51" y="116"/>
                  </a:cubicBezTo>
                  <a:cubicBezTo>
                    <a:pt x="56" y="103"/>
                    <a:pt x="56" y="103"/>
                    <a:pt x="56" y="103"/>
                  </a:cubicBezTo>
                  <a:cubicBezTo>
                    <a:pt x="58" y="103"/>
                    <a:pt x="59" y="102"/>
                    <a:pt x="61" y="101"/>
                  </a:cubicBezTo>
                  <a:cubicBezTo>
                    <a:pt x="73" y="107"/>
                    <a:pt x="73" y="107"/>
                    <a:pt x="73" y="107"/>
                  </a:cubicBezTo>
                  <a:cubicBezTo>
                    <a:pt x="81" y="99"/>
                    <a:pt x="81" y="99"/>
                    <a:pt x="81" y="99"/>
                  </a:cubicBezTo>
                  <a:cubicBezTo>
                    <a:pt x="76" y="86"/>
                    <a:pt x="76" y="86"/>
                    <a:pt x="76" y="86"/>
                  </a:cubicBezTo>
                  <a:cubicBezTo>
                    <a:pt x="76" y="85"/>
                    <a:pt x="77" y="83"/>
                    <a:pt x="78" y="82"/>
                  </a:cubicBezTo>
                  <a:lnTo>
                    <a:pt x="91" y="76"/>
                  </a:lnTo>
                  <a:close/>
                  <a:moveTo>
                    <a:pt x="45" y="52"/>
                  </a:moveTo>
                  <a:cubicBezTo>
                    <a:pt x="35" y="52"/>
                    <a:pt x="26" y="60"/>
                    <a:pt x="26" y="71"/>
                  </a:cubicBezTo>
                  <a:cubicBezTo>
                    <a:pt x="26" y="81"/>
                    <a:pt x="35" y="90"/>
                    <a:pt x="45" y="90"/>
                  </a:cubicBezTo>
                  <a:cubicBezTo>
                    <a:pt x="56" y="90"/>
                    <a:pt x="64" y="81"/>
                    <a:pt x="64" y="71"/>
                  </a:cubicBezTo>
                  <a:cubicBezTo>
                    <a:pt x="64" y="60"/>
                    <a:pt x="56" y="52"/>
                    <a:pt x="45" y="52"/>
                  </a:cubicBezTo>
                  <a:close/>
                  <a:moveTo>
                    <a:pt x="118" y="145"/>
                  </a:moveTo>
                  <a:cubicBezTo>
                    <a:pt x="107" y="145"/>
                    <a:pt x="107" y="145"/>
                    <a:pt x="107" y="145"/>
                  </a:cubicBezTo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A945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350">
                <a:solidFill>
                  <a:srgbClr val="41404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5" name="Google Shape;381;p4">
              <a:extLst>
                <a:ext uri="{FF2B5EF4-FFF2-40B4-BE49-F238E27FC236}">
                  <a16:creationId xmlns:a16="http://schemas.microsoft.com/office/drawing/2014/main" id="{1C449E01-DAB6-4543-A46F-F7A36ACF7155}"/>
                </a:ext>
              </a:extLst>
            </p:cNvPr>
            <p:cNvSpPr/>
            <p:nvPr/>
          </p:nvSpPr>
          <p:spPr>
            <a:xfrm>
              <a:off x="6568107" y="1873705"/>
              <a:ext cx="954377" cy="634299"/>
            </a:xfrm>
            <a:custGeom>
              <a:avLst/>
              <a:gdLst/>
              <a:ahLst/>
              <a:cxnLst/>
              <a:rect l="l" t="t" r="r" b="b"/>
              <a:pathLst>
                <a:path w="250" h="142" extrusionOk="0">
                  <a:moveTo>
                    <a:pt x="65" y="117"/>
                  </a:moveTo>
                  <a:cubicBezTo>
                    <a:pt x="63" y="118"/>
                    <a:pt x="60" y="117"/>
                    <a:pt x="59" y="115"/>
                  </a:cubicBezTo>
                  <a:cubicBezTo>
                    <a:pt x="57" y="114"/>
                    <a:pt x="56" y="112"/>
                    <a:pt x="56" y="110"/>
                  </a:cubicBezTo>
                  <a:cubicBezTo>
                    <a:pt x="56" y="108"/>
                    <a:pt x="57" y="106"/>
                    <a:pt x="58" y="105"/>
                  </a:cubicBezTo>
                  <a:cubicBezTo>
                    <a:pt x="68" y="94"/>
                    <a:pt x="68" y="94"/>
                    <a:pt x="68" y="94"/>
                  </a:cubicBezTo>
                  <a:cubicBezTo>
                    <a:pt x="69" y="93"/>
                    <a:pt x="71" y="92"/>
                    <a:pt x="72" y="92"/>
                  </a:cubicBezTo>
                  <a:cubicBezTo>
                    <a:pt x="75" y="91"/>
                    <a:pt x="77" y="92"/>
                    <a:pt x="78" y="93"/>
                  </a:cubicBezTo>
                  <a:cubicBezTo>
                    <a:pt x="80" y="95"/>
                    <a:pt x="81" y="97"/>
                    <a:pt x="81" y="99"/>
                  </a:cubicBezTo>
                  <a:cubicBezTo>
                    <a:pt x="81" y="101"/>
                    <a:pt x="80" y="103"/>
                    <a:pt x="79" y="104"/>
                  </a:cubicBezTo>
                  <a:cubicBezTo>
                    <a:pt x="69" y="115"/>
                    <a:pt x="69" y="115"/>
                    <a:pt x="69" y="115"/>
                  </a:cubicBezTo>
                  <a:cubicBezTo>
                    <a:pt x="68" y="116"/>
                    <a:pt x="66" y="117"/>
                    <a:pt x="65" y="117"/>
                  </a:cubicBezTo>
                  <a:close/>
                  <a:moveTo>
                    <a:pt x="152" y="103"/>
                  </a:moveTo>
                  <a:cubicBezTo>
                    <a:pt x="152" y="103"/>
                    <a:pt x="170" y="118"/>
                    <a:pt x="175" y="118"/>
                  </a:cubicBezTo>
                  <a:cubicBezTo>
                    <a:pt x="179" y="119"/>
                    <a:pt x="180" y="118"/>
                    <a:pt x="182" y="116"/>
                  </a:cubicBezTo>
                  <a:cubicBezTo>
                    <a:pt x="184" y="114"/>
                    <a:pt x="186" y="111"/>
                    <a:pt x="186" y="108"/>
                  </a:cubicBezTo>
                  <a:cubicBezTo>
                    <a:pt x="185" y="106"/>
                    <a:pt x="185" y="104"/>
                    <a:pt x="184" y="103"/>
                  </a:cubicBezTo>
                  <a:moveTo>
                    <a:pt x="137" y="112"/>
                  </a:moveTo>
                  <a:cubicBezTo>
                    <a:pt x="153" y="126"/>
                    <a:pt x="153" y="126"/>
                    <a:pt x="153" y="126"/>
                  </a:cubicBezTo>
                  <a:cubicBezTo>
                    <a:pt x="155" y="128"/>
                    <a:pt x="157" y="129"/>
                    <a:pt x="160" y="129"/>
                  </a:cubicBezTo>
                  <a:cubicBezTo>
                    <a:pt x="162" y="129"/>
                    <a:pt x="165" y="128"/>
                    <a:pt x="167" y="127"/>
                  </a:cubicBezTo>
                  <a:cubicBezTo>
                    <a:pt x="169" y="125"/>
                    <a:pt x="170" y="122"/>
                    <a:pt x="170" y="119"/>
                  </a:cubicBezTo>
                  <a:cubicBezTo>
                    <a:pt x="170" y="118"/>
                    <a:pt x="170" y="116"/>
                    <a:pt x="170" y="116"/>
                  </a:cubicBezTo>
                  <a:moveTo>
                    <a:pt x="129" y="129"/>
                  </a:moveTo>
                  <a:cubicBezTo>
                    <a:pt x="136" y="136"/>
                    <a:pt x="136" y="136"/>
                    <a:pt x="136" y="136"/>
                  </a:cubicBezTo>
                  <a:cubicBezTo>
                    <a:pt x="138" y="138"/>
                    <a:pt x="140" y="139"/>
                    <a:pt x="143" y="139"/>
                  </a:cubicBezTo>
                  <a:cubicBezTo>
                    <a:pt x="145" y="139"/>
                    <a:pt x="148" y="138"/>
                    <a:pt x="150" y="136"/>
                  </a:cubicBezTo>
                  <a:cubicBezTo>
                    <a:pt x="152" y="134"/>
                    <a:pt x="153" y="132"/>
                    <a:pt x="153" y="129"/>
                  </a:cubicBezTo>
                  <a:cubicBezTo>
                    <a:pt x="153" y="128"/>
                    <a:pt x="153" y="127"/>
                    <a:pt x="153" y="126"/>
                  </a:cubicBezTo>
                  <a:moveTo>
                    <a:pt x="111" y="135"/>
                  </a:moveTo>
                  <a:cubicBezTo>
                    <a:pt x="117" y="138"/>
                    <a:pt x="117" y="138"/>
                    <a:pt x="117" y="138"/>
                  </a:cubicBezTo>
                  <a:cubicBezTo>
                    <a:pt x="118" y="139"/>
                    <a:pt x="121" y="140"/>
                    <a:pt x="126" y="140"/>
                  </a:cubicBezTo>
                  <a:cubicBezTo>
                    <a:pt x="128" y="139"/>
                    <a:pt x="131" y="139"/>
                    <a:pt x="133" y="137"/>
                  </a:cubicBezTo>
                  <a:cubicBezTo>
                    <a:pt x="134" y="136"/>
                    <a:pt x="134" y="135"/>
                    <a:pt x="135" y="135"/>
                  </a:cubicBezTo>
                  <a:moveTo>
                    <a:pt x="79" y="126"/>
                  </a:moveTo>
                  <a:cubicBezTo>
                    <a:pt x="96" y="107"/>
                    <a:pt x="96" y="107"/>
                    <a:pt x="96" y="107"/>
                  </a:cubicBezTo>
                  <a:cubicBezTo>
                    <a:pt x="99" y="104"/>
                    <a:pt x="99" y="99"/>
                    <a:pt x="96" y="96"/>
                  </a:cubicBezTo>
                  <a:cubicBezTo>
                    <a:pt x="94" y="95"/>
                    <a:pt x="92" y="94"/>
                    <a:pt x="90" y="95"/>
                  </a:cubicBezTo>
                  <a:cubicBezTo>
                    <a:pt x="88" y="95"/>
                    <a:pt x="86" y="96"/>
                    <a:pt x="85" y="97"/>
                  </a:cubicBezTo>
                  <a:cubicBezTo>
                    <a:pt x="68" y="116"/>
                    <a:pt x="68" y="116"/>
                    <a:pt x="68" y="116"/>
                  </a:cubicBezTo>
                  <a:cubicBezTo>
                    <a:pt x="65" y="119"/>
                    <a:pt x="66" y="124"/>
                    <a:pt x="69" y="127"/>
                  </a:cubicBezTo>
                  <a:cubicBezTo>
                    <a:pt x="70" y="128"/>
                    <a:pt x="73" y="129"/>
                    <a:pt x="75" y="129"/>
                  </a:cubicBezTo>
                  <a:cubicBezTo>
                    <a:pt x="77" y="128"/>
                    <a:pt x="78" y="127"/>
                    <a:pt x="79" y="126"/>
                  </a:cubicBezTo>
                  <a:close/>
                  <a:moveTo>
                    <a:pt x="93" y="133"/>
                  </a:moveTo>
                  <a:cubicBezTo>
                    <a:pt x="109" y="115"/>
                    <a:pt x="109" y="115"/>
                    <a:pt x="109" y="115"/>
                  </a:cubicBezTo>
                  <a:cubicBezTo>
                    <a:pt x="112" y="112"/>
                    <a:pt x="112" y="107"/>
                    <a:pt x="109" y="105"/>
                  </a:cubicBezTo>
                  <a:cubicBezTo>
                    <a:pt x="107" y="103"/>
                    <a:pt x="105" y="102"/>
                    <a:pt x="103" y="103"/>
                  </a:cubicBezTo>
                  <a:cubicBezTo>
                    <a:pt x="101" y="103"/>
                    <a:pt x="99" y="104"/>
                    <a:pt x="98" y="105"/>
                  </a:cubicBezTo>
                  <a:cubicBezTo>
                    <a:pt x="82" y="123"/>
                    <a:pt x="82" y="123"/>
                    <a:pt x="82" y="123"/>
                  </a:cubicBezTo>
                  <a:cubicBezTo>
                    <a:pt x="80" y="126"/>
                    <a:pt x="80" y="131"/>
                    <a:pt x="83" y="133"/>
                  </a:cubicBezTo>
                  <a:cubicBezTo>
                    <a:pt x="85" y="135"/>
                    <a:pt x="87" y="136"/>
                    <a:pt x="89" y="135"/>
                  </a:cubicBezTo>
                  <a:cubicBezTo>
                    <a:pt x="91" y="135"/>
                    <a:pt x="92" y="134"/>
                    <a:pt x="93" y="133"/>
                  </a:cubicBezTo>
                  <a:close/>
                  <a:moveTo>
                    <a:pt x="115" y="131"/>
                  </a:moveTo>
                  <a:cubicBezTo>
                    <a:pt x="117" y="129"/>
                    <a:pt x="117" y="129"/>
                    <a:pt x="117" y="129"/>
                  </a:cubicBezTo>
                  <a:cubicBezTo>
                    <a:pt x="120" y="126"/>
                    <a:pt x="120" y="121"/>
                    <a:pt x="117" y="118"/>
                  </a:cubicBezTo>
                  <a:cubicBezTo>
                    <a:pt x="115" y="117"/>
                    <a:pt x="113" y="116"/>
                    <a:pt x="111" y="116"/>
                  </a:cubicBezTo>
                  <a:cubicBezTo>
                    <a:pt x="109" y="116"/>
                    <a:pt x="107" y="117"/>
                    <a:pt x="106" y="119"/>
                  </a:cubicBezTo>
                  <a:cubicBezTo>
                    <a:pt x="97" y="129"/>
                    <a:pt x="97" y="129"/>
                    <a:pt x="97" y="129"/>
                  </a:cubicBezTo>
                  <a:cubicBezTo>
                    <a:pt x="94" y="132"/>
                    <a:pt x="95" y="137"/>
                    <a:pt x="98" y="139"/>
                  </a:cubicBezTo>
                  <a:cubicBezTo>
                    <a:pt x="99" y="141"/>
                    <a:pt x="102" y="142"/>
                    <a:pt x="104" y="141"/>
                  </a:cubicBezTo>
                  <a:cubicBezTo>
                    <a:pt x="105" y="141"/>
                    <a:pt x="107" y="140"/>
                    <a:pt x="108" y="139"/>
                  </a:cubicBezTo>
                  <a:lnTo>
                    <a:pt x="115" y="131"/>
                  </a:lnTo>
                  <a:close/>
                  <a:moveTo>
                    <a:pt x="215" y="1"/>
                  </a:moveTo>
                  <a:cubicBezTo>
                    <a:pt x="199" y="9"/>
                    <a:pt x="176" y="21"/>
                    <a:pt x="172" y="24"/>
                  </a:cubicBezTo>
                  <a:cubicBezTo>
                    <a:pt x="175" y="29"/>
                    <a:pt x="190" y="54"/>
                    <a:pt x="208" y="85"/>
                  </a:cubicBezTo>
                  <a:cubicBezTo>
                    <a:pt x="210" y="89"/>
                    <a:pt x="210" y="89"/>
                    <a:pt x="210" y="89"/>
                  </a:cubicBezTo>
                  <a:cubicBezTo>
                    <a:pt x="250" y="67"/>
                    <a:pt x="250" y="67"/>
                    <a:pt x="250" y="67"/>
                  </a:cubicBezTo>
                  <a:moveTo>
                    <a:pt x="177" y="33"/>
                  </a:moveTo>
                  <a:cubicBezTo>
                    <a:pt x="157" y="25"/>
                    <a:pt x="147" y="37"/>
                    <a:pt x="135" y="37"/>
                  </a:cubicBezTo>
                  <a:cubicBezTo>
                    <a:pt x="130" y="37"/>
                    <a:pt x="126" y="37"/>
                    <a:pt x="124" y="37"/>
                  </a:cubicBezTo>
                  <a:cubicBezTo>
                    <a:pt x="123" y="37"/>
                    <a:pt x="123" y="37"/>
                    <a:pt x="123" y="37"/>
                  </a:cubicBezTo>
                  <a:cubicBezTo>
                    <a:pt x="122" y="37"/>
                    <a:pt x="121" y="37"/>
                    <a:pt x="120" y="38"/>
                  </a:cubicBezTo>
                  <a:cubicBezTo>
                    <a:pt x="86" y="55"/>
                    <a:pt x="86" y="55"/>
                    <a:pt x="86" y="55"/>
                  </a:cubicBezTo>
                  <a:cubicBezTo>
                    <a:pt x="70" y="63"/>
                    <a:pt x="86" y="75"/>
                    <a:pt x="91" y="74"/>
                  </a:cubicBezTo>
                  <a:cubicBezTo>
                    <a:pt x="96" y="73"/>
                    <a:pt x="110" y="67"/>
                    <a:pt x="119" y="64"/>
                  </a:cubicBezTo>
                  <a:cubicBezTo>
                    <a:pt x="124" y="61"/>
                    <a:pt x="130" y="62"/>
                    <a:pt x="135" y="66"/>
                  </a:cubicBezTo>
                  <a:cubicBezTo>
                    <a:pt x="150" y="77"/>
                    <a:pt x="181" y="100"/>
                    <a:pt x="184" y="103"/>
                  </a:cubicBezTo>
                  <a:moveTo>
                    <a:pt x="206" y="81"/>
                  </a:moveTo>
                  <a:cubicBezTo>
                    <a:pt x="203" y="83"/>
                    <a:pt x="196" y="87"/>
                    <a:pt x="194" y="89"/>
                  </a:cubicBezTo>
                  <a:cubicBezTo>
                    <a:pt x="194" y="89"/>
                    <a:pt x="192" y="91"/>
                    <a:pt x="191" y="93"/>
                  </a:cubicBezTo>
                  <a:cubicBezTo>
                    <a:pt x="189" y="97"/>
                    <a:pt x="186" y="101"/>
                    <a:pt x="184" y="103"/>
                  </a:cubicBezTo>
                  <a:moveTo>
                    <a:pt x="63" y="101"/>
                  </a:moveTo>
                  <a:cubicBezTo>
                    <a:pt x="63" y="101"/>
                    <a:pt x="63" y="101"/>
                    <a:pt x="63" y="101"/>
                  </a:cubicBezTo>
                  <a:moveTo>
                    <a:pt x="0" y="64"/>
                  </a:moveTo>
                  <a:cubicBezTo>
                    <a:pt x="36" y="94"/>
                    <a:pt x="36" y="94"/>
                    <a:pt x="36" y="94"/>
                  </a:cubicBezTo>
                  <a:cubicBezTo>
                    <a:pt x="87" y="29"/>
                    <a:pt x="87" y="29"/>
                    <a:pt x="87" y="29"/>
                  </a:cubicBezTo>
                  <a:cubicBezTo>
                    <a:pt x="51" y="0"/>
                    <a:pt x="51" y="0"/>
                    <a:pt x="51" y="0"/>
                  </a:cubicBezTo>
                  <a:moveTo>
                    <a:pt x="40" y="89"/>
                  </a:moveTo>
                  <a:cubicBezTo>
                    <a:pt x="50" y="97"/>
                    <a:pt x="60" y="103"/>
                    <a:pt x="60" y="103"/>
                  </a:cubicBezTo>
                  <a:moveTo>
                    <a:pt x="107" y="44"/>
                  </a:moveTo>
                  <a:cubicBezTo>
                    <a:pt x="103" y="42"/>
                    <a:pt x="92" y="37"/>
                    <a:pt x="83" y="35"/>
                  </a:cubicBezTo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A945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350">
                <a:solidFill>
                  <a:srgbClr val="41404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6" name="Google Shape;382;p4">
              <a:extLst>
                <a:ext uri="{FF2B5EF4-FFF2-40B4-BE49-F238E27FC236}">
                  <a16:creationId xmlns:a16="http://schemas.microsoft.com/office/drawing/2014/main" id="{450ED8BE-52A1-4C3E-A7DE-3BB532E13617}"/>
                </a:ext>
              </a:extLst>
            </p:cNvPr>
            <p:cNvSpPr/>
            <p:nvPr/>
          </p:nvSpPr>
          <p:spPr>
            <a:xfrm>
              <a:off x="4665939" y="3576849"/>
              <a:ext cx="915680" cy="660332"/>
            </a:xfrm>
            <a:custGeom>
              <a:avLst/>
              <a:gdLst/>
              <a:ahLst/>
              <a:cxnLst/>
              <a:rect l="l" t="t" r="r" b="b"/>
              <a:pathLst>
                <a:path w="188" h="151" extrusionOk="0">
                  <a:moveTo>
                    <a:pt x="188" y="151"/>
                  </a:moveTo>
                  <a:cubicBezTo>
                    <a:pt x="0" y="151"/>
                    <a:pt x="0" y="151"/>
                    <a:pt x="0" y="151"/>
                  </a:cubicBezTo>
                  <a:moveTo>
                    <a:pt x="46" y="110"/>
                  </a:moveTo>
                  <a:cubicBezTo>
                    <a:pt x="20" y="110"/>
                    <a:pt x="20" y="110"/>
                    <a:pt x="20" y="110"/>
                  </a:cubicBezTo>
                  <a:cubicBezTo>
                    <a:pt x="20" y="151"/>
                    <a:pt x="20" y="151"/>
                    <a:pt x="20" y="151"/>
                  </a:cubicBezTo>
                  <a:cubicBezTo>
                    <a:pt x="46" y="151"/>
                    <a:pt x="46" y="151"/>
                    <a:pt x="46" y="151"/>
                  </a:cubicBezTo>
                  <a:lnTo>
                    <a:pt x="46" y="110"/>
                  </a:lnTo>
                  <a:close/>
                  <a:moveTo>
                    <a:pt x="86" y="70"/>
                  </a:moveTo>
                  <a:cubicBezTo>
                    <a:pt x="60" y="70"/>
                    <a:pt x="60" y="70"/>
                    <a:pt x="60" y="70"/>
                  </a:cubicBezTo>
                  <a:cubicBezTo>
                    <a:pt x="60" y="151"/>
                    <a:pt x="60" y="151"/>
                    <a:pt x="60" y="151"/>
                  </a:cubicBezTo>
                  <a:cubicBezTo>
                    <a:pt x="86" y="151"/>
                    <a:pt x="86" y="151"/>
                    <a:pt x="86" y="151"/>
                  </a:cubicBezTo>
                  <a:lnTo>
                    <a:pt x="86" y="70"/>
                  </a:lnTo>
                  <a:close/>
                  <a:moveTo>
                    <a:pt x="127" y="88"/>
                  </a:moveTo>
                  <a:cubicBezTo>
                    <a:pt x="101" y="88"/>
                    <a:pt x="101" y="88"/>
                    <a:pt x="101" y="88"/>
                  </a:cubicBezTo>
                  <a:cubicBezTo>
                    <a:pt x="101" y="151"/>
                    <a:pt x="101" y="151"/>
                    <a:pt x="101" y="151"/>
                  </a:cubicBezTo>
                  <a:cubicBezTo>
                    <a:pt x="127" y="151"/>
                    <a:pt x="127" y="151"/>
                    <a:pt x="127" y="151"/>
                  </a:cubicBezTo>
                  <a:lnTo>
                    <a:pt x="127" y="88"/>
                  </a:lnTo>
                  <a:close/>
                  <a:moveTo>
                    <a:pt x="167" y="46"/>
                  </a:moveTo>
                  <a:cubicBezTo>
                    <a:pt x="142" y="46"/>
                    <a:pt x="142" y="46"/>
                    <a:pt x="142" y="46"/>
                  </a:cubicBezTo>
                  <a:cubicBezTo>
                    <a:pt x="142" y="151"/>
                    <a:pt x="142" y="151"/>
                    <a:pt x="142" y="151"/>
                  </a:cubicBezTo>
                  <a:cubicBezTo>
                    <a:pt x="167" y="151"/>
                    <a:pt x="167" y="151"/>
                    <a:pt x="167" y="151"/>
                  </a:cubicBezTo>
                  <a:lnTo>
                    <a:pt x="167" y="46"/>
                  </a:lnTo>
                  <a:close/>
                  <a:moveTo>
                    <a:pt x="33" y="66"/>
                  </a:moveTo>
                  <a:cubicBezTo>
                    <a:pt x="29" y="66"/>
                    <a:pt x="25" y="69"/>
                    <a:pt x="25" y="73"/>
                  </a:cubicBezTo>
                  <a:cubicBezTo>
                    <a:pt x="25" y="77"/>
                    <a:pt x="29" y="80"/>
                    <a:pt x="33" y="80"/>
                  </a:cubicBezTo>
                  <a:cubicBezTo>
                    <a:pt x="37" y="80"/>
                    <a:pt x="40" y="77"/>
                    <a:pt x="40" y="73"/>
                  </a:cubicBezTo>
                  <a:cubicBezTo>
                    <a:pt x="40" y="69"/>
                    <a:pt x="37" y="66"/>
                    <a:pt x="33" y="66"/>
                  </a:cubicBezTo>
                  <a:close/>
                  <a:moveTo>
                    <a:pt x="73" y="27"/>
                  </a:moveTo>
                  <a:cubicBezTo>
                    <a:pt x="69" y="27"/>
                    <a:pt x="66" y="30"/>
                    <a:pt x="66" y="34"/>
                  </a:cubicBezTo>
                  <a:cubicBezTo>
                    <a:pt x="66" y="38"/>
                    <a:pt x="69" y="42"/>
                    <a:pt x="73" y="42"/>
                  </a:cubicBezTo>
                  <a:cubicBezTo>
                    <a:pt x="77" y="42"/>
                    <a:pt x="81" y="38"/>
                    <a:pt x="81" y="34"/>
                  </a:cubicBezTo>
                  <a:cubicBezTo>
                    <a:pt x="81" y="30"/>
                    <a:pt x="77" y="27"/>
                    <a:pt x="73" y="27"/>
                  </a:cubicBezTo>
                  <a:close/>
                  <a:moveTo>
                    <a:pt x="114" y="46"/>
                  </a:moveTo>
                  <a:cubicBezTo>
                    <a:pt x="110" y="46"/>
                    <a:pt x="107" y="50"/>
                    <a:pt x="107" y="54"/>
                  </a:cubicBezTo>
                  <a:cubicBezTo>
                    <a:pt x="107" y="58"/>
                    <a:pt x="110" y="61"/>
                    <a:pt x="114" y="61"/>
                  </a:cubicBezTo>
                  <a:cubicBezTo>
                    <a:pt x="118" y="61"/>
                    <a:pt x="121" y="58"/>
                    <a:pt x="121" y="54"/>
                  </a:cubicBezTo>
                  <a:cubicBezTo>
                    <a:pt x="121" y="50"/>
                    <a:pt x="118" y="46"/>
                    <a:pt x="114" y="46"/>
                  </a:cubicBezTo>
                  <a:close/>
                  <a:moveTo>
                    <a:pt x="155" y="0"/>
                  </a:moveTo>
                  <a:cubicBezTo>
                    <a:pt x="150" y="0"/>
                    <a:pt x="147" y="3"/>
                    <a:pt x="147" y="7"/>
                  </a:cubicBezTo>
                  <a:cubicBezTo>
                    <a:pt x="147" y="12"/>
                    <a:pt x="150" y="15"/>
                    <a:pt x="155" y="15"/>
                  </a:cubicBezTo>
                  <a:cubicBezTo>
                    <a:pt x="159" y="15"/>
                    <a:pt x="162" y="12"/>
                    <a:pt x="162" y="7"/>
                  </a:cubicBezTo>
                  <a:cubicBezTo>
                    <a:pt x="162" y="3"/>
                    <a:pt x="159" y="0"/>
                    <a:pt x="155" y="0"/>
                  </a:cubicBezTo>
                  <a:close/>
                  <a:moveTo>
                    <a:pt x="119" y="48"/>
                  </a:moveTo>
                  <a:cubicBezTo>
                    <a:pt x="150" y="13"/>
                    <a:pt x="150" y="13"/>
                    <a:pt x="150" y="13"/>
                  </a:cubicBezTo>
                  <a:moveTo>
                    <a:pt x="80" y="38"/>
                  </a:moveTo>
                  <a:cubicBezTo>
                    <a:pt x="107" y="51"/>
                    <a:pt x="107" y="51"/>
                    <a:pt x="107" y="51"/>
                  </a:cubicBezTo>
                  <a:moveTo>
                    <a:pt x="68" y="39"/>
                  </a:moveTo>
                  <a:cubicBezTo>
                    <a:pt x="38" y="68"/>
                    <a:pt x="38" y="68"/>
                    <a:pt x="38" y="68"/>
                  </a:cubicBezTo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A945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350">
                <a:solidFill>
                  <a:srgbClr val="41404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7" name="Google Shape;383;p4">
              <a:extLst>
                <a:ext uri="{FF2B5EF4-FFF2-40B4-BE49-F238E27FC236}">
                  <a16:creationId xmlns:a16="http://schemas.microsoft.com/office/drawing/2014/main" id="{78187723-30AF-410E-9D07-C53753FC924E}"/>
                </a:ext>
              </a:extLst>
            </p:cNvPr>
            <p:cNvSpPr/>
            <p:nvPr/>
          </p:nvSpPr>
          <p:spPr>
            <a:xfrm>
              <a:off x="1232410" y="3534418"/>
              <a:ext cx="629750" cy="702763"/>
            </a:xfrm>
            <a:custGeom>
              <a:avLst/>
              <a:gdLst/>
              <a:ahLst/>
              <a:cxnLst/>
              <a:rect l="l" t="t" r="r" b="b"/>
              <a:pathLst>
                <a:path w="368" h="438" extrusionOk="0">
                  <a:moveTo>
                    <a:pt x="368" y="182"/>
                  </a:moveTo>
                  <a:lnTo>
                    <a:pt x="368" y="438"/>
                  </a:lnTo>
                  <a:lnTo>
                    <a:pt x="0" y="438"/>
                  </a:lnTo>
                  <a:lnTo>
                    <a:pt x="0" y="182"/>
                  </a:lnTo>
                  <a:moveTo>
                    <a:pt x="368" y="438"/>
                  </a:moveTo>
                  <a:lnTo>
                    <a:pt x="184" y="310"/>
                  </a:lnTo>
                  <a:lnTo>
                    <a:pt x="0" y="438"/>
                  </a:lnTo>
                  <a:moveTo>
                    <a:pt x="368" y="182"/>
                  </a:moveTo>
                  <a:lnTo>
                    <a:pt x="246" y="310"/>
                  </a:lnTo>
                  <a:moveTo>
                    <a:pt x="0" y="182"/>
                  </a:moveTo>
                  <a:lnTo>
                    <a:pt x="125" y="310"/>
                  </a:lnTo>
                  <a:moveTo>
                    <a:pt x="323" y="174"/>
                  </a:moveTo>
                  <a:lnTo>
                    <a:pt x="323" y="83"/>
                  </a:lnTo>
                  <a:moveTo>
                    <a:pt x="243" y="0"/>
                  </a:moveTo>
                  <a:lnTo>
                    <a:pt x="45" y="0"/>
                  </a:lnTo>
                  <a:lnTo>
                    <a:pt x="45" y="174"/>
                  </a:lnTo>
                  <a:moveTo>
                    <a:pt x="323" y="83"/>
                  </a:moveTo>
                  <a:lnTo>
                    <a:pt x="243" y="0"/>
                  </a:lnTo>
                  <a:lnTo>
                    <a:pt x="243" y="83"/>
                  </a:lnTo>
                  <a:lnTo>
                    <a:pt x="323" y="83"/>
                  </a:lnTo>
                  <a:moveTo>
                    <a:pt x="123" y="128"/>
                  </a:moveTo>
                  <a:lnTo>
                    <a:pt x="83" y="128"/>
                  </a:lnTo>
                  <a:moveTo>
                    <a:pt x="272" y="128"/>
                  </a:moveTo>
                  <a:lnTo>
                    <a:pt x="163" y="128"/>
                  </a:lnTo>
                  <a:moveTo>
                    <a:pt x="83" y="168"/>
                  </a:moveTo>
                  <a:lnTo>
                    <a:pt x="189" y="168"/>
                  </a:lnTo>
                  <a:moveTo>
                    <a:pt x="272" y="168"/>
                  </a:moveTo>
                  <a:lnTo>
                    <a:pt x="232" y="168"/>
                  </a:lnTo>
                </a:path>
              </a:pathLst>
            </a:custGeom>
            <a:noFill/>
            <a:ln w="28575" cap="rnd" cmpd="sng">
              <a:solidFill>
                <a:srgbClr val="A9452B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350">
                <a:solidFill>
                  <a:srgbClr val="41404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8" name="Google Shape;384;p4">
              <a:extLst>
                <a:ext uri="{FF2B5EF4-FFF2-40B4-BE49-F238E27FC236}">
                  <a16:creationId xmlns:a16="http://schemas.microsoft.com/office/drawing/2014/main" id="{D9802CBD-2148-4104-B018-E95AAFE13472}"/>
                </a:ext>
              </a:extLst>
            </p:cNvPr>
            <p:cNvSpPr/>
            <p:nvPr/>
          </p:nvSpPr>
          <p:spPr>
            <a:xfrm>
              <a:off x="2926080" y="1811705"/>
              <a:ext cx="773390" cy="756284"/>
            </a:xfrm>
            <a:custGeom>
              <a:avLst/>
              <a:gdLst/>
              <a:ahLst/>
              <a:cxnLst/>
              <a:rect l="l" t="t" r="r" b="b"/>
              <a:pathLst>
                <a:path w="158" h="158" extrusionOk="0">
                  <a:moveTo>
                    <a:pt x="136" y="98"/>
                  </a:moveTo>
                  <a:cubicBezTo>
                    <a:pt x="135" y="100"/>
                    <a:pt x="134" y="103"/>
                    <a:pt x="132" y="106"/>
                  </a:cubicBezTo>
                  <a:cubicBezTo>
                    <a:pt x="142" y="128"/>
                    <a:pt x="142" y="128"/>
                    <a:pt x="142" y="128"/>
                  </a:cubicBezTo>
                  <a:cubicBezTo>
                    <a:pt x="128" y="142"/>
                    <a:pt x="128" y="142"/>
                    <a:pt x="128" y="142"/>
                  </a:cubicBezTo>
                  <a:cubicBezTo>
                    <a:pt x="106" y="132"/>
                    <a:pt x="106" y="132"/>
                    <a:pt x="106" y="132"/>
                  </a:cubicBezTo>
                  <a:cubicBezTo>
                    <a:pt x="103" y="134"/>
                    <a:pt x="101" y="135"/>
                    <a:pt x="98" y="135"/>
                  </a:cubicBezTo>
                  <a:cubicBezTo>
                    <a:pt x="89" y="158"/>
                    <a:pt x="89" y="158"/>
                    <a:pt x="89" y="158"/>
                  </a:cubicBezTo>
                  <a:cubicBezTo>
                    <a:pt x="69" y="158"/>
                    <a:pt x="69" y="158"/>
                    <a:pt x="69" y="158"/>
                  </a:cubicBezTo>
                  <a:cubicBezTo>
                    <a:pt x="60" y="135"/>
                    <a:pt x="60" y="135"/>
                    <a:pt x="60" y="135"/>
                  </a:cubicBezTo>
                  <a:cubicBezTo>
                    <a:pt x="57" y="135"/>
                    <a:pt x="55" y="134"/>
                    <a:pt x="52" y="132"/>
                  </a:cubicBezTo>
                  <a:cubicBezTo>
                    <a:pt x="30" y="142"/>
                    <a:pt x="30" y="142"/>
                    <a:pt x="30" y="142"/>
                  </a:cubicBezTo>
                  <a:cubicBezTo>
                    <a:pt x="16" y="128"/>
                    <a:pt x="16" y="128"/>
                    <a:pt x="16" y="128"/>
                  </a:cubicBezTo>
                  <a:cubicBezTo>
                    <a:pt x="26" y="106"/>
                    <a:pt x="26" y="106"/>
                    <a:pt x="26" y="106"/>
                  </a:cubicBezTo>
                  <a:cubicBezTo>
                    <a:pt x="24" y="103"/>
                    <a:pt x="23" y="100"/>
                    <a:pt x="22" y="9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22" y="60"/>
                    <a:pt x="22" y="60"/>
                    <a:pt x="22" y="60"/>
                  </a:cubicBezTo>
                  <a:cubicBezTo>
                    <a:pt x="23" y="57"/>
                    <a:pt x="24" y="55"/>
                    <a:pt x="26" y="52"/>
                  </a:cubicBezTo>
                  <a:cubicBezTo>
                    <a:pt x="16" y="30"/>
                    <a:pt x="16" y="30"/>
                    <a:pt x="16" y="30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52" y="25"/>
                    <a:pt x="52" y="25"/>
                    <a:pt x="52" y="25"/>
                  </a:cubicBezTo>
                  <a:cubicBezTo>
                    <a:pt x="55" y="24"/>
                    <a:pt x="57" y="23"/>
                    <a:pt x="60" y="22"/>
                  </a:cubicBezTo>
                  <a:cubicBezTo>
                    <a:pt x="69" y="0"/>
                    <a:pt x="69" y="0"/>
                    <a:pt x="69" y="0"/>
                  </a:cubicBezTo>
                  <a:cubicBezTo>
                    <a:pt x="89" y="0"/>
                    <a:pt x="89" y="0"/>
                    <a:pt x="89" y="0"/>
                  </a:cubicBezTo>
                  <a:cubicBezTo>
                    <a:pt x="98" y="22"/>
                    <a:pt x="98" y="22"/>
                    <a:pt x="98" y="22"/>
                  </a:cubicBezTo>
                  <a:cubicBezTo>
                    <a:pt x="101" y="23"/>
                    <a:pt x="103" y="24"/>
                    <a:pt x="106" y="25"/>
                  </a:cubicBezTo>
                  <a:cubicBezTo>
                    <a:pt x="128" y="16"/>
                    <a:pt x="128" y="16"/>
                    <a:pt x="128" y="16"/>
                  </a:cubicBezTo>
                  <a:cubicBezTo>
                    <a:pt x="142" y="30"/>
                    <a:pt x="142" y="30"/>
                    <a:pt x="142" y="30"/>
                  </a:cubicBezTo>
                  <a:cubicBezTo>
                    <a:pt x="132" y="52"/>
                    <a:pt x="132" y="52"/>
                    <a:pt x="132" y="52"/>
                  </a:cubicBezTo>
                  <a:cubicBezTo>
                    <a:pt x="134" y="55"/>
                    <a:pt x="135" y="57"/>
                    <a:pt x="136" y="60"/>
                  </a:cubicBezTo>
                  <a:cubicBezTo>
                    <a:pt x="158" y="69"/>
                    <a:pt x="158" y="69"/>
                    <a:pt x="158" y="69"/>
                  </a:cubicBezTo>
                  <a:cubicBezTo>
                    <a:pt x="158" y="89"/>
                    <a:pt x="158" y="89"/>
                    <a:pt x="158" y="89"/>
                  </a:cubicBezTo>
                  <a:lnTo>
                    <a:pt x="136" y="98"/>
                  </a:lnTo>
                  <a:close/>
                  <a:moveTo>
                    <a:pt x="71" y="81"/>
                  </a:moveTo>
                  <a:cubicBezTo>
                    <a:pt x="30" y="68"/>
                    <a:pt x="30" y="68"/>
                    <a:pt x="30" y="68"/>
                  </a:cubicBezTo>
                  <a:cubicBezTo>
                    <a:pt x="29" y="72"/>
                    <a:pt x="29" y="75"/>
                    <a:pt x="29" y="79"/>
                  </a:cubicBezTo>
                  <a:cubicBezTo>
                    <a:pt x="29" y="93"/>
                    <a:pt x="35" y="107"/>
                    <a:pt x="46" y="116"/>
                  </a:cubicBezTo>
                  <a:lnTo>
                    <a:pt x="71" y="81"/>
                  </a:lnTo>
                  <a:close/>
                  <a:moveTo>
                    <a:pt x="74" y="72"/>
                  </a:moveTo>
                  <a:cubicBezTo>
                    <a:pt x="74" y="29"/>
                    <a:pt x="74" y="29"/>
                    <a:pt x="74" y="29"/>
                  </a:cubicBezTo>
                  <a:cubicBezTo>
                    <a:pt x="56" y="31"/>
                    <a:pt x="40" y="42"/>
                    <a:pt x="33" y="59"/>
                  </a:cubicBezTo>
                  <a:lnTo>
                    <a:pt x="74" y="72"/>
                  </a:lnTo>
                  <a:close/>
                  <a:moveTo>
                    <a:pt x="84" y="72"/>
                  </a:moveTo>
                  <a:cubicBezTo>
                    <a:pt x="125" y="59"/>
                    <a:pt x="125" y="59"/>
                    <a:pt x="125" y="59"/>
                  </a:cubicBezTo>
                  <a:cubicBezTo>
                    <a:pt x="118" y="42"/>
                    <a:pt x="102" y="31"/>
                    <a:pt x="84" y="29"/>
                  </a:cubicBezTo>
                  <a:lnTo>
                    <a:pt x="84" y="72"/>
                  </a:lnTo>
                  <a:close/>
                  <a:moveTo>
                    <a:pt x="112" y="116"/>
                  </a:moveTo>
                  <a:cubicBezTo>
                    <a:pt x="123" y="107"/>
                    <a:pt x="129" y="93"/>
                    <a:pt x="129" y="79"/>
                  </a:cubicBezTo>
                  <a:cubicBezTo>
                    <a:pt x="129" y="75"/>
                    <a:pt x="129" y="72"/>
                    <a:pt x="128" y="68"/>
                  </a:cubicBezTo>
                  <a:cubicBezTo>
                    <a:pt x="87" y="81"/>
                    <a:pt x="87" y="81"/>
                    <a:pt x="87" y="81"/>
                  </a:cubicBezTo>
                  <a:lnTo>
                    <a:pt x="112" y="116"/>
                  </a:lnTo>
                  <a:close/>
                  <a:moveTo>
                    <a:pt x="104" y="122"/>
                  </a:moveTo>
                  <a:cubicBezTo>
                    <a:pt x="79" y="87"/>
                    <a:pt x="79" y="87"/>
                    <a:pt x="79" y="87"/>
                  </a:cubicBezTo>
                  <a:cubicBezTo>
                    <a:pt x="54" y="122"/>
                    <a:pt x="54" y="122"/>
                    <a:pt x="54" y="122"/>
                  </a:cubicBezTo>
                  <a:cubicBezTo>
                    <a:pt x="62" y="127"/>
                    <a:pt x="70" y="129"/>
                    <a:pt x="79" y="129"/>
                  </a:cubicBezTo>
                  <a:cubicBezTo>
                    <a:pt x="88" y="129"/>
                    <a:pt x="96" y="127"/>
                    <a:pt x="104" y="122"/>
                  </a:cubicBezTo>
                  <a:close/>
                </a:path>
              </a:pathLst>
            </a:custGeom>
            <a:solidFill>
              <a:srgbClr val="FFFFFF"/>
            </a:solidFill>
            <a:ln w="28575" cap="rnd" cmpd="sng">
              <a:solidFill>
                <a:srgbClr val="A9452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endParaRPr sz="1350">
                <a:solidFill>
                  <a:srgbClr val="414042"/>
                </a:solidFill>
                <a:latin typeface="Open Sans"/>
                <a:ea typeface="Open Sans"/>
                <a:cs typeface="Open Sans"/>
                <a:sym typeface="Open Sans"/>
              </a:endParaRPr>
            </a:p>
          </p:txBody>
        </p:sp>
        <p:sp>
          <p:nvSpPr>
            <p:cNvPr id="29" name="Google Shape;385;p4">
              <a:extLst>
                <a:ext uri="{FF2B5EF4-FFF2-40B4-BE49-F238E27FC236}">
                  <a16:creationId xmlns:a16="http://schemas.microsoft.com/office/drawing/2014/main" id="{031E0063-FA77-426E-AA2F-9F3F052014FD}"/>
                </a:ext>
              </a:extLst>
            </p:cNvPr>
            <p:cNvSpPr txBox="1"/>
            <p:nvPr/>
          </p:nvSpPr>
          <p:spPr>
            <a:xfrm>
              <a:off x="4416465" y="2306379"/>
              <a:ext cx="15367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ASPROCAVIP</a:t>
              </a:r>
              <a:endParaRPr sz="14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Villagarzón </a:t>
              </a:r>
              <a:endParaRPr sz="1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1" name="Google Shape;386;p4">
              <a:extLst>
                <a:ext uri="{FF2B5EF4-FFF2-40B4-BE49-F238E27FC236}">
                  <a16:creationId xmlns:a16="http://schemas.microsoft.com/office/drawing/2014/main" id="{E5E91377-BBCB-4519-AF68-49EB8CF7729C}"/>
                </a:ext>
              </a:extLst>
            </p:cNvPr>
            <p:cNvSpPr txBox="1"/>
            <p:nvPr/>
          </p:nvSpPr>
          <p:spPr>
            <a:xfrm>
              <a:off x="2613630" y="4004740"/>
              <a:ext cx="15367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ASOPROS y MUSUPAKARI</a:t>
              </a:r>
              <a:endParaRPr sz="14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Pto. Guzmán </a:t>
              </a:r>
              <a:endParaRPr sz="1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2" name="Google Shape;387;p4">
              <a:extLst>
                <a:ext uri="{FF2B5EF4-FFF2-40B4-BE49-F238E27FC236}">
                  <a16:creationId xmlns:a16="http://schemas.microsoft.com/office/drawing/2014/main" id="{15C5293E-82C0-4ED2-9BA3-795F52F940EF}"/>
                </a:ext>
              </a:extLst>
            </p:cNvPr>
            <p:cNvSpPr txBox="1"/>
            <p:nvPr/>
          </p:nvSpPr>
          <p:spPr>
            <a:xfrm>
              <a:off x="8077481" y="2220973"/>
              <a:ext cx="1536700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ASOACASAN</a:t>
              </a:r>
              <a:endParaRPr sz="14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San José del Fragua</a:t>
              </a:r>
              <a:endParaRPr sz="1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3" name="Google Shape;388;p4">
              <a:extLst>
                <a:ext uri="{FF2B5EF4-FFF2-40B4-BE49-F238E27FC236}">
                  <a16:creationId xmlns:a16="http://schemas.microsoft.com/office/drawing/2014/main" id="{506B1D00-A714-42FF-B781-8E6CF907C750}"/>
                </a:ext>
              </a:extLst>
            </p:cNvPr>
            <p:cNvSpPr txBox="1"/>
            <p:nvPr/>
          </p:nvSpPr>
          <p:spPr>
            <a:xfrm>
              <a:off x="9775273" y="4070440"/>
              <a:ext cx="1687877" cy="73862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300" b="1" dirty="0">
                  <a:latin typeface="Proxima Nova Rg" panose="02000506030000020004" pitchFamily="50" charset="0"/>
                </a:rPr>
                <a:t>ASPROABELEN</a:t>
              </a:r>
              <a:endParaRPr sz="13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Belén de los Andaquíes </a:t>
              </a:r>
              <a:endParaRPr sz="1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4" name="Google Shape;389;p4">
              <a:extLst>
                <a:ext uri="{FF2B5EF4-FFF2-40B4-BE49-F238E27FC236}">
                  <a16:creationId xmlns:a16="http://schemas.microsoft.com/office/drawing/2014/main" id="{85124FD6-7948-4E2D-BCE6-BD427FDD496A}"/>
                </a:ext>
              </a:extLst>
            </p:cNvPr>
            <p:cNvSpPr txBox="1"/>
            <p:nvPr/>
          </p:nvSpPr>
          <p:spPr>
            <a:xfrm>
              <a:off x="794557" y="2328695"/>
              <a:ext cx="1536700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APROCAPA</a:t>
              </a:r>
              <a:endParaRPr sz="14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Mocoa </a:t>
              </a:r>
              <a:endParaRPr sz="1400" b="1" dirty="0">
                <a:latin typeface="Proxima Nova Rg" panose="02000506030000020004" pitchFamily="50" charset="0"/>
              </a:endParaRPr>
            </a:p>
          </p:txBody>
        </p:sp>
        <p:sp>
          <p:nvSpPr>
            <p:cNvPr id="45" name="Google Shape;390;p4">
              <a:extLst>
                <a:ext uri="{FF2B5EF4-FFF2-40B4-BE49-F238E27FC236}">
                  <a16:creationId xmlns:a16="http://schemas.microsoft.com/office/drawing/2014/main" id="{3BF63539-1EE0-435C-80F5-59DE206A181D}"/>
                </a:ext>
              </a:extLst>
            </p:cNvPr>
            <p:cNvSpPr txBox="1"/>
            <p:nvPr/>
          </p:nvSpPr>
          <p:spPr>
            <a:xfrm>
              <a:off x="6253086" y="4082610"/>
              <a:ext cx="160852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s-CO" sz="1400" b="1" dirty="0">
                  <a:latin typeface="Proxima Nova Rg" panose="02000506030000020004" pitchFamily="50" charset="0"/>
                </a:rPr>
                <a:t>ASOCAPIC</a:t>
              </a:r>
              <a:endParaRPr sz="1400" dirty="0">
                <a:latin typeface="Proxima Nova Rg" panose="02000506030000020004" pitchFamily="50" charset="0"/>
              </a:endParaRPr>
            </a:p>
            <a:p>
              <a:pPr algn="ctr"/>
              <a:r>
                <a:rPr lang="en-CO" sz="1400" b="1" dirty="0">
                  <a:latin typeface="Proxima Nova Rg" panose="02000506030000020004" pitchFamily="50" charset="0"/>
                </a:rPr>
                <a:t>Piamonte </a:t>
              </a:r>
              <a:endParaRPr sz="1400" dirty="0">
                <a:latin typeface="Proxima Nova Rg" panose="02000506030000020004" pitchFamily="50" charset="0"/>
              </a:endParaRPr>
            </a:p>
          </p:txBody>
        </p:sp>
        <p:sp>
          <p:nvSpPr>
            <p:cNvPr id="46" name="Google Shape;391;p4">
              <a:extLst>
                <a:ext uri="{FF2B5EF4-FFF2-40B4-BE49-F238E27FC236}">
                  <a16:creationId xmlns:a16="http://schemas.microsoft.com/office/drawing/2014/main" id="{D38BD8B4-F00F-4118-BCD8-33FB28DBECC7}"/>
                </a:ext>
              </a:extLst>
            </p:cNvPr>
            <p:cNvSpPr txBox="1"/>
            <p:nvPr/>
          </p:nvSpPr>
          <p:spPr>
            <a:xfrm>
              <a:off x="469623" y="4248574"/>
              <a:ext cx="212150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Proceso de certificación Orgánica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  <p:sp>
          <p:nvSpPr>
            <p:cNvPr id="47" name="Google Shape;392;p4">
              <a:extLst>
                <a:ext uri="{FF2B5EF4-FFF2-40B4-BE49-F238E27FC236}">
                  <a16:creationId xmlns:a16="http://schemas.microsoft.com/office/drawing/2014/main" id="{24852B80-AF7F-4D5E-B242-7B29BF874ED3}"/>
                </a:ext>
              </a:extLst>
            </p:cNvPr>
            <p:cNvSpPr txBox="1"/>
            <p:nvPr/>
          </p:nvSpPr>
          <p:spPr>
            <a:xfrm>
              <a:off x="2380585" y="2535382"/>
              <a:ext cx="20295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Intercambios de experiencia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  <p:sp>
          <p:nvSpPr>
            <p:cNvPr id="48" name="Google Shape;393;p4">
              <a:extLst>
                <a:ext uri="{FF2B5EF4-FFF2-40B4-BE49-F238E27FC236}">
                  <a16:creationId xmlns:a16="http://schemas.microsoft.com/office/drawing/2014/main" id="{F04B8A31-C19A-4F9F-AAC2-ADDFE8846AD6}"/>
                </a:ext>
              </a:extLst>
            </p:cNvPr>
            <p:cNvSpPr txBox="1"/>
            <p:nvPr/>
          </p:nvSpPr>
          <p:spPr>
            <a:xfrm>
              <a:off x="4140353" y="4312488"/>
              <a:ext cx="20295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Fortalecimiento Organizativo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  <p:sp>
          <p:nvSpPr>
            <p:cNvPr id="49" name="Google Shape;394;p4">
              <a:extLst>
                <a:ext uri="{FF2B5EF4-FFF2-40B4-BE49-F238E27FC236}">
                  <a16:creationId xmlns:a16="http://schemas.microsoft.com/office/drawing/2014/main" id="{A797E902-DBFD-44AD-BFB7-0BD78CD884DF}"/>
                </a:ext>
              </a:extLst>
            </p:cNvPr>
            <p:cNvSpPr txBox="1"/>
            <p:nvPr/>
          </p:nvSpPr>
          <p:spPr>
            <a:xfrm>
              <a:off x="6041973" y="2642596"/>
              <a:ext cx="20295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Acuerdos de comercialización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  <p:sp>
          <p:nvSpPr>
            <p:cNvPr id="50" name="Google Shape;395;p4">
              <a:extLst>
                <a:ext uri="{FF2B5EF4-FFF2-40B4-BE49-F238E27FC236}">
                  <a16:creationId xmlns:a16="http://schemas.microsoft.com/office/drawing/2014/main" id="{47ACDB53-ABC0-4F1A-AC3D-37EB4603AB5D}"/>
                </a:ext>
              </a:extLst>
            </p:cNvPr>
            <p:cNvSpPr txBox="1"/>
            <p:nvPr/>
          </p:nvSpPr>
          <p:spPr>
            <a:xfrm>
              <a:off x="8025695" y="3721963"/>
              <a:ext cx="1720716" cy="95406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Participación en eventos para la promoción de cacao y chocolate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  <p:sp>
          <p:nvSpPr>
            <p:cNvPr id="51" name="Google Shape;396;p4">
              <a:extLst>
                <a:ext uri="{FF2B5EF4-FFF2-40B4-BE49-F238E27FC236}">
                  <a16:creationId xmlns:a16="http://schemas.microsoft.com/office/drawing/2014/main" id="{76EEF7A5-144F-4E26-8ACC-D833F5C576BF}"/>
                </a:ext>
              </a:extLst>
            </p:cNvPr>
            <p:cNvSpPr txBox="1"/>
            <p:nvPr/>
          </p:nvSpPr>
          <p:spPr>
            <a:xfrm>
              <a:off x="9697782" y="2629822"/>
              <a:ext cx="2029523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algn="ctr"/>
              <a:r>
                <a:rPr lang="en-CO" sz="1400" dirty="0">
                  <a:latin typeface="Proxima Nova Th" panose="02000506030000020004" pitchFamily="50" charset="0"/>
                </a:rPr>
                <a:t>Capacitación y asistencia técnica </a:t>
              </a:r>
              <a:endParaRPr sz="1400" dirty="0">
                <a:latin typeface="Proxima Nova Th" panose="02000506030000020004" pitchFamily="50" charset="0"/>
              </a:endParaRPr>
            </a:p>
          </p:txBody>
        </p:sp>
      </p:grpSp>
      <p:pic>
        <p:nvPicPr>
          <p:cNvPr id="70" name="Google Shape;397;p4" descr="Maximizar">
            <a:extLst>
              <a:ext uri="{FF2B5EF4-FFF2-40B4-BE49-F238E27FC236}">
                <a16:creationId xmlns:a16="http://schemas.microsoft.com/office/drawing/2014/main" id="{AF43DD0C-BC41-4989-96A7-BF05E525EE4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70269" y="3254162"/>
            <a:ext cx="798450" cy="7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398;p4" descr="Maximizar">
            <a:extLst>
              <a:ext uri="{FF2B5EF4-FFF2-40B4-BE49-F238E27FC236}">
                <a16:creationId xmlns:a16="http://schemas.microsoft.com/office/drawing/2014/main" id="{6BA0CF0F-2090-4FBC-B2CC-D2663A6D3EA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661829" y="3251587"/>
            <a:ext cx="798450" cy="7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399;p4" descr="Maximizar">
            <a:extLst>
              <a:ext uri="{FF2B5EF4-FFF2-40B4-BE49-F238E27FC236}">
                <a16:creationId xmlns:a16="http://schemas.microsoft.com/office/drawing/2014/main" id="{C5F62A1C-E718-4566-A291-57A0E6021E54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9319920" y="3208915"/>
            <a:ext cx="798450" cy="7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400;p4" descr="Maximizar">
            <a:extLst>
              <a:ext uri="{FF2B5EF4-FFF2-40B4-BE49-F238E27FC236}">
                <a16:creationId xmlns:a16="http://schemas.microsoft.com/office/drawing/2014/main" id="{A0E78861-A424-455E-899E-1FD84F62214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5736778" y="3169645"/>
            <a:ext cx="798450" cy="79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401;p4" descr="Maximizar">
            <a:extLst>
              <a:ext uri="{FF2B5EF4-FFF2-40B4-BE49-F238E27FC236}">
                <a16:creationId xmlns:a16="http://schemas.microsoft.com/office/drawing/2014/main" id="{F16CCF96-C7AD-49AD-ACB8-B89ED0A5AA2E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-5400000">
            <a:off x="2087374" y="3207252"/>
            <a:ext cx="798450" cy="798450"/>
          </a:xfrm>
          <a:prstGeom prst="rect">
            <a:avLst/>
          </a:prstGeom>
          <a:noFill/>
          <a:ln>
            <a:noFill/>
          </a:ln>
        </p:spPr>
      </p:pic>
      <p:sp>
        <p:nvSpPr>
          <p:cNvPr id="75" name="Google Shape;402;p4">
            <a:extLst>
              <a:ext uri="{FF2B5EF4-FFF2-40B4-BE49-F238E27FC236}">
                <a16:creationId xmlns:a16="http://schemas.microsoft.com/office/drawing/2014/main" id="{B399C8B7-DB6C-4251-AC30-ECD3E1668660}"/>
              </a:ext>
            </a:extLst>
          </p:cNvPr>
          <p:cNvSpPr txBox="1"/>
          <p:nvPr/>
        </p:nvSpPr>
        <p:spPr>
          <a:xfrm>
            <a:off x="786729" y="5609327"/>
            <a:ext cx="4531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O" sz="2400" b="1" dirty="0">
                <a:latin typeface="Proxima Nova ExCn Extrabld" panose="020B0908030502060204" pitchFamily="34" charset="0"/>
                <a:ea typeface="Overlock"/>
                <a:cs typeface="Overlock"/>
                <a:sym typeface="Overlock"/>
              </a:rPr>
              <a:t>Putumayo</a:t>
            </a:r>
            <a:r>
              <a:rPr lang="en-CO" sz="2400" b="1" dirty="0">
                <a:latin typeface="Overlock"/>
                <a:ea typeface="Overlock"/>
                <a:cs typeface="Overlock"/>
                <a:sym typeface="Overlock"/>
              </a:rPr>
              <a:t> </a:t>
            </a:r>
            <a:endParaRPr sz="1400" dirty="0"/>
          </a:p>
        </p:txBody>
      </p:sp>
      <p:sp>
        <p:nvSpPr>
          <p:cNvPr id="76" name="Google Shape;403;p4">
            <a:extLst>
              <a:ext uri="{FF2B5EF4-FFF2-40B4-BE49-F238E27FC236}">
                <a16:creationId xmlns:a16="http://schemas.microsoft.com/office/drawing/2014/main" id="{5D8696FA-2712-4A32-AB38-0FB3079F18FE}"/>
              </a:ext>
            </a:extLst>
          </p:cNvPr>
          <p:cNvSpPr txBox="1"/>
          <p:nvPr/>
        </p:nvSpPr>
        <p:spPr>
          <a:xfrm>
            <a:off x="5656366" y="1073423"/>
            <a:ext cx="2483185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O" sz="2400" b="1" dirty="0">
                <a:latin typeface="Proxima Nova ExCn Extrabld" panose="020B0908030502060204" pitchFamily="34" charset="0"/>
                <a:ea typeface="Overlock"/>
                <a:cs typeface="Overlock"/>
                <a:sym typeface="Overlock"/>
              </a:rPr>
              <a:t>Cauca</a:t>
            </a:r>
            <a:r>
              <a:rPr lang="en-CO" sz="2400" b="1" dirty="0">
                <a:latin typeface="Overlock"/>
                <a:ea typeface="Overlock"/>
                <a:cs typeface="Overlock"/>
                <a:sym typeface="Overlock"/>
              </a:rPr>
              <a:t>  </a:t>
            </a:r>
            <a:endParaRPr sz="1400" dirty="0"/>
          </a:p>
        </p:txBody>
      </p:sp>
      <p:sp>
        <p:nvSpPr>
          <p:cNvPr id="77" name="Google Shape;404;p4">
            <a:extLst>
              <a:ext uri="{FF2B5EF4-FFF2-40B4-BE49-F238E27FC236}">
                <a16:creationId xmlns:a16="http://schemas.microsoft.com/office/drawing/2014/main" id="{EE7DA331-CD7B-4802-82F8-5D3A374468B5}"/>
              </a:ext>
            </a:extLst>
          </p:cNvPr>
          <p:cNvSpPr txBox="1"/>
          <p:nvPr/>
        </p:nvSpPr>
        <p:spPr>
          <a:xfrm>
            <a:off x="7830016" y="5499274"/>
            <a:ext cx="453106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/>
            <a:r>
              <a:rPr lang="en-CO" sz="2400" b="1" dirty="0">
                <a:latin typeface="Proxima Nova ExCn Black" panose="020B0A08030502060204" pitchFamily="34" charset="0"/>
                <a:ea typeface="Overlock"/>
                <a:cs typeface="Overlock"/>
                <a:sym typeface="Overlock"/>
              </a:rPr>
              <a:t>Caquetá</a:t>
            </a:r>
            <a:r>
              <a:rPr lang="en-CO" sz="2400" b="1" dirty="0">
                <a:latin typeface="Overlock"/>
                <a:ea typeface="Overlock"/>
                <a:cs typeface="Overlock"/>
                <a:sym typeface="Overlock"/>
              </a:rPr>
              <a:t>  </a:t>
            </a:r>
            <a:endParaRPr sz="1400" dirty="0"/>
          </a:p>
        </p:txBody>
      </p:sp>
    </p:spTree>
    <p:extLst>
      <p:ext uri="{BB962C8B-B14F-4D97-AF65-F5344CB8AC3E}">
        <p14:creationId xmlns:p14="http://schemas.microsoft.com/office/powerpoint/2010/main" val="37922034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89B40617-4FF7-A04F-A9D8-2B0D7E416AB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338" y="1"/>
            <a:ext cx="2195790" cy="2404532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1808ED56-AA63-CC48-BDA6-A9053065EB24}"/>
              </a:ext>
            </a:extLst>
          </p:cNvPr>
          <p:cNvSpPr/>
          <p:nvPr/>
        </p:nvSpPr>
        <p:spPr>
          <a:xfrm>
            <a:off x="3713128" y="2940758"/>
            <a:ext cx="7703936" cy="264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600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Times New Roman" panose="02020603050405020304" pitchFamily="18" charset="0"/>
              </a:rPr>
              <a:t>Gracias</a:t>
            </a:r>
            <a:endParaRPr lang="es-CO" sz="6000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788802D-FAA1-5B4A-ABA0-08BD9097AC8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361925"/>
            <a:ext cx="12192000" cy="496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B9DDE-F125-A044-919B-A143CBA7D9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7268" y="3691953"/>
            <a:ext cx="6400800" cy="820289"/>
          </a:xfrm>
        </p:spPr>
        <p:txBody>
          <a:bodyPr>
            <a:normAutofit/>
          </a:bodyPr>
          <a:lstStyle/>
          <a:p>
            <a:pPr algn="l"/>
            <a:r>
              <a:rPr lang="en-CO" sz="2500" dirty="0"/>
              <a:t>Localización del Municipio de Piamonte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406C10AB-EE19-6641-AE31-FB8D2670D1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4893" y="314891"/>
            <a:ext cx="3375479" cy="3814101"/>
          </a:xfrm>
          <a:prstGeom prst="rect">
            <a:avLst/>
          </a:prstGeom>
        </p:spPr>
      </p:pic>
      <p:pic>
        <p:nvPicPr>
          <p:cNvPr id="9" name="Picture 8" descr="Map&#10;&#10;Description automatically generated">
            <a:extLst>
              <a:ext uri="{FF2B5EF4-FFF2-40B4-BE49-F238E27FC236}">
                <a16:creationId xmlns:a16="http://schemas.microsoft.com/office/drawing/2014/main" id="{0641F63F-2B3F-0E41-810E-DE3CD032102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17575" y="339602"/>
            <a:ext cx="3252857" cy="3815670"/>
          </a:xfrm>
          <a:prstGeom prst="rect">
            <a:avLst/>
          </a:prstGeom>
        </p:spPr>
      </p:pic>
      <p:pic>
        <p:nvPicPr>
          <p:cNvPr id="11" name="Picture 10" descr="A landscape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E97DF6DD-CA47-5248-B5FD-5D078EF4C76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5151" y="4512242"/>
            <a:ext cx="6181346" cy="2292472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27124CB5-9066-2144-9845-683B6B00E91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3683" y="339602"/>
            <a:ext cx="4752080" cy="646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0119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n 8">
            <a:extLst>
              <a:ext uri="{FF2B5EF4-FFF2-40B4-BE49-F238E27FC236}">
                <a16:creationId xmlns:a16="http://schemas.microsoft.com/office/drawing/2014/main" id="{CD7EB7F7-A43F-B6DC-5F34-B12A9207CF3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0706" y="846221"/>
            <a:ext cx="7501293" cy="5171428"/>
          </a:xfrm>
          <a:prstGeom prst="rect">
            <a:avLst/>
          </a:prstGeom>
        </p:spPr>
      </p:pic>
      <p:sp>
        <p:nvSpPr>
          <p:cNvPr id="14" name="Rectángulo 13">
            <a:extLst>
              <a:ext uri="{FF2B5EF4-FFF2-40B4-BE49-F238E27FC236}">
                <a16:creationId xmlns:a16="http://schemas.microsoft.com/office/drawing/2014/main" id="{0ADA85FE-50A3-D740-B41B-355273143025}"/>
              </a:ext>
            </a:extLst>
          </p:cNvPr>
          <p:cNvSpPr/>
          <p:nvPr/>
        </p:nvSpPr>
        <p:spPr>
          <a:xfrm>
            <a:off x="0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9E05648-AAC6-F64E-BC2C-893A8E8B3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14878E-21E9-FC48-8BD5-BA185C4A5975}"/>
              </a:ext>
            </a:extLst>
          </p:cNvPr>
          <p:cNvSpPr/>
          <p:nvPr/>
        </p:nvSpPr>
        <p:spPr>
          <a:xfrm>
            <a:off x="682240" y="107667"/>
            <a:ext cx="44767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 1. Evaluación de Avances</a:t>
            </a:r>
          </a:p>
        </p:txBody>
      </p:sp>
      <p:graphicFrame>
        <p:nvGraphicFramePr>
          <p:cNvPr id="12" name="Marcador de contenido 11">
            <a:extLst>
              <a:ext uri="{FF2B5EF4-FFF2-40B4-BE49-F238E27FC236}">
                <a16:creationId xmlns:a16="http://schemas.microsoft.com/office/drawing/2014/main" id="{8CF9BEA8-DE71-914F-A44C-7072641A2E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8698856"/>
              </p:ext>
            </p:extLst>
          </p:nvPr>
        </p:nvGraphicFramePr>
        <p:xfrm>
          <a:off x="215900" y="1834034"/>
          <a:ext cx="5880100" cy="3670935"/>
        </p:xfrm>
        <a:graphic>
          <a:graphicData uri="http://schemas.openxmlformats.org/drawingml/2006/table">
            <a:tbl>
              <a:tblPr/>
              <a:tblGrid>
                <a:gridCol w="2496549">
                  <a:extLst>
                    <a:ext uri="{9D8B030D-6E8A-4147-A177-3AD203B41FA5}">
                      <a16:colId xmlns:a16="http://schemas.microsoft.com/office/drawing/2014/main" val="3485179472"/>
                    </a:ext>
                  </a:extLst>
                </a:gridCol>
                <a:gridCol w="107869">
                  <a:extLst>
                    <a:ext uri="{9D8B030D-6E8A-4147-A177-3AD203B41FA5}">
                      <a16:colId xmlns:a16="http://schemas.microsoft.com/office/drawing/2014/main" val="1027942595"/>
                    </a:ext>
                  </a:extLst>
                </a:gridCol>
                <a:gridCol w="1045056">
                  <a:extLst>
                    <a:ext uri="{9D8B030D-6E8A-4147-A177-3AD203B41FA5}">
                      <a16:colId xmlns:a16="http://schemas.microsoft.com/office/drawing/2014/main" val="2824483221"/>
                    </a:ext>
                  </a:extLst>
                </a:gridCol>
                <a:gridCol w="70257">
                  <a:extLst>
                    <a:ext uri="{9D8B030D-6E8A-4147-A177-3AD203B41FA5}">
                      <a16:colId xmlns:a16="http://schemas.microsoft.com/office/drawing/2014/main" val="1773215506"/>
                    </a:ext>
                  </a:extLst>
                </a:gridCol>
                <a:gridCol w="1045056">
                  <a:extLst>
                    <a:ext uri="{9D8B030D-6E8A-4147-A177-3AD203B41FA5}">
                      <a16:colId xmlns:a16="http://schemas.microsoft.com/office/drawing/2014/main" val="223081815"/>
                    </a:ext>
                  </a:extLst>
                </a:gridCol>
                <a:gridCol w="70257">
                  <a:extLst>
                    <a:ext uri="{9D8B030D-6E8A-4147-A177-3AD203B41FA5}">
                      <a16:colId xmlns:a16="http://schemas.microsoft.com/office/drawing/2014/main" val="3054187143"/>
                    </a:ext>
                  </a:extLst>
                </a:gridCol>
                <a:gridCol w="1045056">
                  <a:extLst>
                    <a:ext uri="{9D8B030D-6E8A-4147-A177-3AD203B41FA5}">
                      <a16:colId xmlns:a16="http://schemas.microsoft.com/office/drawing/2014/main" val="211760601"/>
                    </a:ext>
                  </a:extLst>
                </a:gridCol>
              </a:tblGrid>
              <a:tr h="539561"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6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ExCn Extrabld" panose="020B0908030502060204" pitchFamily="34" charset="0"/>
                          <a:ea typeface="+mn-ea"/>
                          <a:cs typeface="Adobe Naskh Medium" pitchFamily="2" charset="-78"/>
                        </a:rPr>
                        <a:t>Actividades/subactividades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2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ova Light" panose="020B0304020202020204" pitchFamily="34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ExCn Extrabld" panose="020B0908030502060204" pitchFamily="34" charset="0"/>
                          <a:ea typeface="+mn-ea"/>
                          <a:cs typeface="Adobe Naskh Medium" pitchFamily="2" charset="-78"/>
                        </a:rPr>
                        <a:t>Meta de cumplimiento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ova Light" panose="020B0304020202020204" pitchFamily="34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ExCn Extrabld" panose="020B0908030502060204" pitchFamily="34" charset="0"/>
                          <a:ea typeface="+mn-ea"/>
                          <a:cs typeface="Adobe Naskh Medium" pitchFamily="2" charset="-78"/>
                        </a:rPr>
                        <a:t>Resultado del cumplimiento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4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 Nova Light" panose="020B0304020202020204" pitchFamily="34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_tradnl" sz="18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ExCn Extrabld" panose="020B0908030502060204" pitchFamily="34" charset="0"/>
                          <a:ea typeface="+mn-ea"/>
                          <a:cs typeface="Adobe Naskh Medium" pitchFamily="2" charset="-78"/>
                        </a:rPr>
                        <a:t>% </a:t>
                      </a:r>
                      <a:r>
                        <a:rPr lang="es-ES_tradnl" sz="1600" b="1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ExCn Extrabld" panose="020B0908030502060204" pitchFamily="34" charset="0"/>
                          <a:ea typeface="+mn-ea"/>
                          <a:cs typeface="Adobe Naskh Medium" pitchFamily="2" charset="-78"/>
                        </a:rPr>
                        <a:t>Cumplimiento</a:t>
                      </a:r>
                      <a:endParaRPr lang="es-ES_tradnl" sz="1800" b="1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ExCn Extrabld" panose="020B0908030502060204" pitchFamily="34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309898"/>
                  </a:ext>
                </a:extLst>
              </a:tr>
              <a:tr h="0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es-ES_tradnl" sz="12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"/>
                        </a:rPr>
                        <a:t> 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>
                    <a:lnL w="12700" cmpd="sng">
                      <a:noFill/>
                      <a:prstDash val="solid"/>
                    </a:lnL>
                    <a:lnT w="12700" cmpd="sng">
                      <a:noFill/>
                      <a:prstDash val="soli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8726131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Encuestas de Caracterización Predial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  <a:prstDash val="solid"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547728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 Planes de Inversión Predial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7407544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 Hectáreas establecidas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60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3933696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Un Plan de Capacidades Formulado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01352576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12 talleres de Formación de Capacidades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4343832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Una guía formulada con el modelo de producción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5237855"/>
                  </a:ext>
                </a:extLst>
              </a:tr>
              <a:tr h="215900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Difusión de la guía en otras zonas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97261086"/>
                  </a:ext>
                </a:extLst>
              </a:tr>
              <a:tr h="9069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2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Un Documento con línea base de tasa de deforestación.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ES_tradnl" sz="1400" kern="1200" noProof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Rg" panose="02000506030000020004" pitchFamily="50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643033"/>
                  </a:ext>
                </a:extLst>
              </a:tr>
              <a:tr h="90698"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r>
                        <a:rPr lang="es-ES" sz="12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Un Documento con el diseño del modelo de gestión</a:t>
                      </a:r>
                      <a:r>
                        <a:rPr lang="es-CO" sz="1200" kern="120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 </a:t>
                      </a:r>
                      <a:endParaRPr lang="es-ES_tradnl" sz="120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Rg" panose="02000506030000020004" pitchFamily="50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ctr" latinLnBrk="0" hangingPunct="1"/>
                      <a:endParaRPr lang="es-ES_tradnl" sz="140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Rg" panose="02000506030000020004" pitchFamily="50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ES_tradnl" sz="140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Rg" panose="02000506030000020004" pitchFamily="50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endParaRPr lang="es-ES_tradnl" sz="1400" kern="1200" noProof="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Proxima Nova Rg" panose="02000506030000020004" pitchFamily="50" charset="0"/>
                        <a:ea typeface="+mn-ea"/>
                        <a:cs typeface="Adobe Naskh Medium" pitchFamily="2" charset="-78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s-ES_tradnl" sz="1400" kern="1200" noProof="0" dirty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Proxima Nova Rg" panose="02000506030000020004" pitchFamily="50" charset="0"/>
                          <a:ea typeface="+mn-ea"/>
                          <a:cs typeface="Adobe Naskh Medium" pitchFamily="2" charset="-78"/>
                        </a:rPr>
                        <a:t>100%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DF9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4711885"/>
                  </a:ext>
                </a:extLst>
              </a:tr>
            </a:tbl>
          </a:graphicData>
        </a:graphic>
      </p:graphicFrame>
      <p:pic>
        <p:nvPicPr>
          <p:cNvPr id="13" name="Imagen 12">
            <a:extLst>
              <a:ext uri="{FF2B5EF4-FFF2-40B4-BE49-F238E27FC236}">
                <a16:creationId xmlns:a16="http://schemas.microsoft.com/office/drawing/2014/main" id="{E85F44B9-39C1-25FD-1C48-76A7E5A7C0E7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FB540DC5-5FB5-B235-FE1A-CE5CCD858EDB}"/>
              </a:ext>
            </a:extLst>
          </p:cNvPr>
          <p:cNvSpPr/>
          <p:nvPr/>
        </p:nvSpPr>
        <p:spPr>
          <a:xfrm>
            <a:off x="9608730" y="840351"/>
            <a:ext cx="2583269" cy="4514034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A79BA98-7916-B3DA-0F67-E596D6FE8F15}"/>
              </a:ext>
            </a:extLst>
          </p:cNvPr>
          <p:cNvSpPr txBox="1"/>
          <p:nvPr/>
        </p:nvSpPr>
        <p:spPr>
          <a:xfrm>
            <a:off x="9968411" y="986992"/>
            <a:ext cx="23335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b="1" dirty="0">
                <a:solidFill>
                  <a:srgbClr val="FFDF9F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BENEFICIARIOS/AS </a:t>
            </a:r>
          </a:p>
          <a:p>
            <a:r>
              <a:rPr lang="es-ES" b="1" dirty="0">
                <a:solidFill>
                  <a:srgbClr val="FFDF9F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DIRECTOS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0BCCD93F-4E69-CA58-E798-B52AD6257C19}"/>
              </a:ext>
            </a:extLst>
          </p:cNvPr>
          <p:cNvSpPr txBox="1"/>
          <p:nvPr/>
        </p:nvSpPr>
        <p:spPr>
          <a:xfrm>
            <a:off x="10157813" y="1793512"/>
            <a:ext cx="2098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9</a:t>
            </a:r>
            <a:r>
              <a:rPr lang="es-CO" dirty="0"/>
              <a:t> 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270BB686-1615-395E-2208-30C191A4B321}"/>
              </a:ext>
            </a:extLst>
          </p:cNvPr>
          <p:cNvSpPr txBox="1"/>
          <p:nvPr/>
        </p:nvSpPr>
        <p:spPr>
          <a:xfrm>
            <a:off x="10025375" y="2252231"/>
            <a:ext cx="6993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37</a:t>
            </a:r>
            <a:r>
              <a:rPr lang="es-CO" dirty="0"/>
              <a:t> 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79C2E18B-BD89-4FF7-A3A5-0E49EAD53B0D}"/>
              </a:ext>
            </a:extLst>
          </p:cNvPr>
          <p:cNvSpPr txBox="1"/>
          <p:nvPr/>
        </p:nvSpPr>
        <p:spPr>
          <a:xfrm>
            <a:off x="10634469" y="1948194"/>
            <a:ext cx="105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Mujeres</a:t>
            </a:r>
            <a:endParaRPr lang="es-CO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BF4FEA65-8E08-5EE6-82BF-9B9E27B2AB5B}"/>
              </a:ext>
            </a:extLst>
          </p:cNvPr>
          <p:cNvSpPr txBox="1"/>
          <p:nvPr/>
        </p:nvSpPr>
        <p:spPr>
          <a:xfrm>
            <a:off x="10607671" y="2379326"/>
            <a:ext cx="1055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>
                <a:solidFill>
                  <a:schemeClr val="bg1"/>
                </a:solidFill>
                <a:latin typeface="Proxima Nova Rg" panose="02000506030000020004" pitchFamily="50" charset="0"/>
              </a:rPr>
              <a:t>Hombres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55CCCD16-703A-72CD-FDC3-D1F7CDA6390E}"/>
              </a:ext>
            </a:extLst>
          </p:cNvPr>
          <p:cNvSpPr txBox="1"/>
          <p:nvPr/>
        </p:nvSpPr>
        <p:spPr>
          <a:xfrm>
            <a:off x="9608730" y="3093195"/>
            <a:ext cx="225043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s-ES" b="1" dirty="0">
                <a:solidFill>
                  <a:srgbClr val="FFDF9F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POR GRUPOS ETÁREOS:</a:t>
            </a:r>
          </a:p>
        </p:txBody>
      </p:sp>
      <p:sp>
        <p:nvSpPr>
          <p:cNvPr id="20" name="CuadroTexto 19">
            <a:extLst>
              <a:ext uri="{FF2B5EF4-FFF2-40B4-BE49-F238E27FC236}">
                <a16:creationId xmlns:a16="http://schemas.microsoft.com/office/drawing/2014/main" id="{64BA32A7-4096-EBAF-E6F2-09F02767A61B}"/>
              </a:ext>
            </a:extLst>
          </p:cNvPr>
          <p:cNvSpPr txBox="1"/>
          <p:nvPr/>
        </p:nvSpPr>
        <p:spPr>
          <a:xfrm>
            <a:off x="10025376" y="3643453"/>
            <a:ext cx="556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11</a:t>
            </a:r>
            <a:r>
              <a:rPr lang="es-CO" dirty="0"/>
              <a:t> </a:t>
            </a:r>
          </a:p>
        </p:txBody>
      </p:sp>
      <p:sp>
        <p:nvSpPr>
          <p:cNvPr id="21" name="CuadroTexto 20">
            <a:extLst>
              <a:ext uri="{FF2B5EF4-FFF2-40B4-BE49-F238E27FC236}">
                <a16:creationId xmlns:a16="http://schemas.microsoft.com/office/drawing/2014/main" id="{2E6C055D-15EC-9D5E-4A9D-763AE1E27D16}"/>
              </a:ext>
            </a:extLst>
          </p:cNvPr>
          <p:cNvSpPr txBox="1"/>
          <p:nvPr/>
        </p:nvSpPr>
        <p:spPr>
          <a:xfrm>
            <a:off x="10025375" y="4058090"/>
            <a:ext cx="6268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29</a:t>
            </a:r>
            <a:r>
              <a:rPr lang="es-CO" dirty="0"/>
              <a:t> </a:t>
            </a:r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A124BB15-2C40-B08F-A780-C7D25DCE0DCF}"/>
              </a:ext>
            </a:extLst>
          </p:cNvPr>
          <p:cNvSpPr txBox="1"/>
          <p:nvPr/>
        </p:nvSpPr>
        <p:spPr>
          <a:xfrm>
            <a:off x="10090429" y="4519332"/>
            <a:ext cx="496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Proxima Nova ExCn Extrabld" panose="020B0908030502060204" pitchFamily="34" charset="0"/>
              </a:rPr>
              <a:t>6</a:t>
            </a:r>
            <a:endParaRPr lang="es-CO" dirty="0"/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8E225C5E-63CA-4377-48DB-24102E73D93E}"/>
              </a:ext>
            </a:extLst>
          </p:cNvPr>
          <p:cNvSpPr txBox="1"/>
          <p:nvPr/>
        </p:nvSpPr>
        <p:spPr>
          <a:xfrm>
            <a:off x="10466586" y="3740038"/>
            <a:ext cx="1625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Menores de 40 años</a:t>
            </a:r>
            <a:endParaRPr lang="es-CO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70A53C8-6A71-3121-2C5A-AA1CC409669C}"/>
              </a:ext>
            </a:extLst>
          </p:cNvPr>
          <p:cNvSpPr txBox="1"/>
          <p:nvPr/>
        </p:nvSpPr>
        <p:spPr>
          <a:xfrm>
            <a:off x="10508299" y="4584796"/>
            <a:ext cx="1625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Mayores de 65 años</a:t>
            </a:r>
            <a:endParaRPr lang="es-CO" dirty="0">
              <a:solidFill>
                <a:schemeClr val="bg1"/>
              </a:solidFill>
              <a:latin typeface="Proxima Nova Rg" panose="02000506030000020004" pitchFamily="50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3D2924DC-B626-F609-3E70-CE62A1ED20FD}"/>
              </a:ext>
            </a:extLst>
          </p:cNvPr>
          <p:cNvSpPr txBox="1"/>
          <p:nvPr/>
        </p:nvSpPr>
        <p:spPr>
          <a:xfrm>
            <a:off x="10508300" y="4141534"/>
            <a:ext cx="162521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200" dirty="0">
                <a:solidFill>
                  <a:schemeClr val="bg1"/>
                </a:solidFill>
                <a:latin typeface="Proxima Nova Rg" panose="02000506030000020004" pitchFamily="50" charset="0"/>
              </a:rPr>
              <a:t>Entre 40 y 65 años</a:t>
            </a:r>
          </a:p>
        </p:txBody>
      </p:sp>
    </p:spTree>
    <p:extLst>
      <p:ext uri="{BB962C8B-B14F-4D97-AF65-F5344CB8AC3E}">
        <p14:creationId xmlns:p14="http://schemas.microsoft.com/office/powerpoint/2010/main" val="14657268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ángulo 29">
            <a:extLst>
              <a:ext uri="{FF2B5EF4-FFF2-40B4-BE49-F238E27FC236}">
                <a16:creationId xmlns:a16="http://schemas.microsoft.com/office/drawing/2014/main" id="{515A4E75-C972-95C9-D6C1-1586052FB838}"/>
              </a:ext>
            </a:extLst>
          </p:cNvPr>
          <p:cNvSpPr/>
          <p:nvPr/>
        </p:nvSpPr>
        <p:spPr>
          <a:xfrm>
            <a:off x="0" y="4114800"/>
            <a:ext cx="12192000" cy="2806995"/>
          </a:xfrm>
          <a:prstGeom prst="rect">
            <a:avLst/>
          </a:prstGeom>
          <a:solidFill>
            <a:srgbClr val="FDE3A6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>
              <a:solidFill>
                <a:srgbClr val="441627"/>
              </a:solidFill>
            </a:endParaRPr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ADA85FE-50A3-D740-B41B-355273143025}"/>
              </a:ext>
            </a:extLst>
          </p:cNvPr>
          <p:cNvSpPr/>
          <p:nvPr/>
        </p:nvSpPr>
        <p:spPr>
          <a:xfrm>
            <a:off x="1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9E05648-AAC6-F64E-BC2C-893A8E8B3F0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14878E-21E9-FC48-8BD5-BA185C4A5975}"/>
              </a:ext>
            </a:extLst>
          </p:cNvPr>
          <p:cNvSpPr/>
          <p:nvPr/>
        </p:nvSpPr>
        <p:spPr>
          <a:xfrm>
            <a:off x="181232" y="107667"/>
            <a:ext cx="968540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Resultado 1: 50 has de CFA orgánico y sostenible en SAF</a:t>
            </a:r>
            <a:endParaRPr lang="es-CO" sz="28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pic>
        <p:nvPicPr>
          <p:cNvPr id="9" name="Picture 10">
            <a:extLst>
              <a:ext uri="{FF2B5EF4-FFF2-40B4-BE49-F238E27FC236}">
                <a16:creationId xmlns:a16="http://schemas.microsoft.com/office/drawing/2014/main" id="{37F1F77C-1D58-9441-B72C-0E3F7B43EE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95341" y="738555"/>
            <a:ext cx="2821274" cy="4099260"/>
          </a:xfrm>
          <a:prstGeom prst="rect">
            <a:avLst/>
          </a:prstGeom>
          <a:effectLst>
            <a:outerShdw blurRad="337153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E7F1B55-F5FE-4441-A366-6C96EA8ED51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73214" y="738555"/>
            <a:ext cx="2628729" cy="4099259"/>
          </a:xfrm>
          <a:prstGeom prst="rect">
            <a:avLst/>
          </a:prstGeom>
          <a:effectLst>
            <a:outerShdw blurRad="337153" dist="50800" dir="5400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Imagen 7" descr="Planta verde en el pasto&#10;&#10;Descripción generada automáticamente">
            <a:extLst>
              <a:ext uri="{FF2B5EF4-FFF2-40B4-BE49-F238E27FC236}">
                <a16:creationId xmlns:a16="http://schemas.microsoft.com/office/drawing/2014/main" id="{7390C94E-D79B-24E0-EC6A-0A9E47AAB70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84277" y="738554"/>
            <a:ext cx="2821275" cy="409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CuadroTexto 16">
            <a:extLst>
              <a:ext uri="{FF2B5EF4-FFF2-40B4-BE49-F238E27FC236}">
                <a16:creationId xmlns:a16="http://schemas.microsoft.com/office/drawing/2014/main" id="{47D384D4-558C-53C2-5B5E-7AFB1159B4EF}"/>
              </a:ext>
            </a:extLst>
          </p:cNvPr>
          <p:cNvSpPr txBox="1"/>
          <p:nvPr/>
        </p:nvSpPr>
        <p:spPr>
          <a:xfrm>
            <a:off x="436080" y="5573078"/>
            <a:ext cx="1166101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46 familias </a:t>
            </a:r>
            <a:r>
              <a:rPr lang="es-ES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acompañadas en temas agronómicos, cosecha y poscosecha para </a:t>
            </a:r>
            <a:r>
              <a:rPr lang="es-ES" sz="2400" b="1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56 hectáreas</a:t>
            </a:r>
            <a:r>
              <a:rPr lang="es-ES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 establecidas (2 años)  </a:t>
            </a:r>
          </a:p>
        </p:txBody>
      </p:sp>
      <p:sp>
        <p:nvSpPr>
          <p:cNvPr id="31" name="Rectángulo: esquinas redondeadas 30">
            <a:extLst>
              <a:ext uri="{FF2B5EF4-FFF2-40B4-BE49-F238E27FC236}">
                <a16:creationId xmlns:a16="http://schemas.microsoft.com/office/drawing/2014/main" id="{565A8704-A5C2-6F8D-7BBB-248E01AE1A5D}"/>
              </a:ext>
            </a:extLst>
          </p:cNvPr>
          <p:cNvSpPr/>
          <p:nvPr/>
        </p:nvSpPr>
        <p:spPr>
          <a:xfrm>
            <a:off x="2824039" y="4247428"/>
            <a:ext cx="6543922" cy="1111239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F12C7D42-46E4-238C-DFEC-1DC72241C885}"/>
              </a:ext>
            </a:extLst>
          </p:cNvPr>
          <p:cNvSpPr txBox="1"/>
          <p:nvPr/>
        </p:nvSpPr>
        <p:spPr>
          <a:xfrm>
            <a:off x="3217703" y="4405424"/>
            <a:ext cx="609777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Acompañamiento técnico, monitoreo y seguimiento de actividades </a:t>
            </a:r>
            <a:endParaRPr lang="es-CO" sz="2400" b="1" dirty="0">
              <a:solidFill>
                <a:schemeClr val="accent2">
                  <a:lumMod val="50000"/>
                </a:schemeClr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</p:txBody>
      </p:sp>
      <p:pic>
        <p:nvPicPr>
          <p:cNvPr id="32" name="Imagen 31">
            <a:extLst>
              <a:ext uri="{FF2B5EF4-FFF2-40B4-BE49-F238E27FC236}">
                <a16:creationId xmlns:a16="http://schemas.microsoft.com/office/drawing/2014/main" id="{73194E36-6994-CFD8-B050-6C7BBEE4376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7276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870A1295-61BC-4214-AA3E-D396673024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2">
            <a:extLst>
              <a:ext uri="{FF2B5EF4-FFF2-40B4-BE49-F238E27FC236}">
                <a16:creationId xmlns:a16="http://schemas.microsoft.com/office/drawing/2014/main" id="{0BF5006A-3BE7-4F47-C447-37D056D782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35" b="28878"/>
          <a:stretch/>
        </p:blipFill>
        <p:spPr>
          <a:xfrm>
            <a:off x="-2746" y="252126"/>
            <a:ext cx="12194745" cy="4094616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0B139475-2B26-4CA9-9413-DE741E49F7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1" y="2941813"/>
            <a:ext cx="12188952" cy="1828800"/>
            <a:chOff x="-305" y="3144820"/>
            <a:chExt cx="9182100" cy="1551136"/>
          </a:xfrm>
        </p:grpSpPr>
        <p:sp useBgFill="1">
          <p:nvSpPr>
            <p:cNvPr id="12" name="Freeform: Shape 11">
              <a:extLst>
                <a:ext uri="{FF2B5EF4-FFF2-40B4-BE49-F238E27FC236}">
                  <a16:creationId xmlns:a16="http://schemas.microsoft.com/office/drawing/2014/main" id="{16C6BF63-6277-4C39-BE5D-3C341662CE4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76854"/>
              <a:ext cx="9182100" cy="1019102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EA3BAD9-C130-4A9C-9086-20D132A6CF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44820"/>
              <a:ext cx="9182100" cy="932744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2587D38B-9E07-4A8B-B285-5FEBF6A60D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80789"/>
              <a:ext cx="9182100" cy="544245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5EF4DD4B-217B-4346-A2B8-4327936399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324550"/>
              <a:ext cx="9182100" cy="765639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8720F4B-56F2-64D7-67F7-72065CF79DD2}"/>
              </a:ext>
            </a:extLst>
          </p:cNvPr>
          <p:cNvSpPr txBox="1"/>
          <p:nvPr/>
        </p:nvSpPr>
        <p:spPr>
          <a:xfrm>
            <a:off x="1091607" y="4019672"/>
            <a:ext cx="381064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7</a:t>
            </a:r>
            <a:r>
              <a:rPr lang="es-ES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 intercambios de experiencia 3 locales y 4 regionales</a:t>
            </a:r>
            <a:endParaRPr lang="es-ES" sz="1400" dirty="0">
              <a:solidFill>
                <a:srgbClr val="441627"/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AF6E2801-AB26-E85E-71B5-7754ED17534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9400C18D-C971-59CF-35F6-DA0081AD169D}"/>
              </a:ext>
            </a:extLst>
          </p:cNvPr>
          <p:cNvSpPr txBox="1"/>
          <p:nvPr/>
        </p:nvSpPr>
        <p:spPr>
          <a:xfrm>
            <a:off x="1110319" y="5000331"/>
            <a:ext cx="49859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Municipio de San José del Fragua (Caquetá)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Municipio de Belén de Los Andaquíes (Caquetá)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Municipio de Algeciras (Huila)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Intercambio de experiencia a Perú.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Finca Daner Ruiz, La Guajira, Piamonte Cauca.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Finca Nixon Palacios, Miraflor, Piamonte Cauca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sz="1100" dirty="0">
                <a:solidFill>
                  <a:schemeClr val="accent2">
                    <a:lumMod val="50000"/>
                  </a:schemeClr>
                </a:solidFill>
                <a:latin typeface="Proxima Nova Rg" panose="02000506030000020004" pitchFamily="50" charset="0"/>
                <a:cs typeface="Adobe Naskh Medium" pitchFamily="2" charset="-78"/>
              </a:rPr>
              <a:t>Finca Salomon Cuellar, Puerto Bello, Piamonte C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O" sz="1100" dirty="0">
              <a:solidFill>
                <a:schemeClr val="accent2">
                  <a:lumMod val="50000"/>
                </a:schemeClr>
              </a:solidFill>
              <a:latin typeface="Maiandra GD" panose="020E0502030308020204" pitchFamily="34" charset="0"/>
              <a:cs typeface="Adobe Naskh Medium" pitchFamily="2" charset="-78"/>
            </a:endParaRP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5B502304-CEDF-E2C0-E973-6D7F6DE39E5D}"/>
              </a:ext>
            </a:extLst>
          </p:cNvPr>
          <p:cNvSpPr/>
          <p:nvPr/>
        </p:nvSpPr>
        <p:spPr>
          <a:xfrm>
            <a:off x="1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2227B045-BC85-B245-BFF3-5F0A015A917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F06064D6-0C17-BA58-6A8D-A91E6A58E419}"/>
              </a:ext>
            </a:extLst>
          </p:cNvPr>
          <p:cNvSpPr/>
          <p:nvPr/>
        </p:nvSpPr>
        <p:spPr>
          <a:xfrm>
            <a:off x="181232" y="107667"/>
            <a:ext cx="5017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Intercambios de Experiencia </a:t>
            </a:r>
            <a:endParaRPr lang="es-CO" sz="28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pic>
        <p:nvPicPr>
          <p:cNvPr id="3" name="Gráfico 2" descr="Planta">
            <a:extLst>
              <a:ext uri="{FF2B5EF4-FFF2-40B4-BE49-F238E27FC236}">
                <a16:creationId xmlns:a16="http://schemas.microsoft.com/office/drawing/2014/main" id="{B60A3015-B0E9-7518-E9C9-640757B047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90664" y="3877479"/>
            <a:ext cx="634397" cy="641669"/>
          </a:xfrm>
          <a:prstGeom prst="rect">
            <a:avLst/>
          </a:prstGeom>
        </p:spPr>
      </p:pic>
      <p:sp>
        <p:nvSpPr>
          <p:cNvPr id="5" name="Freeform 8">
            <a:extLst>
              <a:ext uri="{FF2B5EF4-FFF2-40B4-BE49-F238E27FC236}">
                <a16:creationId xmlns:a16="http://schemas.microsoft.com/office/drawing/2014/main" id="{2C062EB7-530E-64AB-3709-C0323BCE0F7F}"/>
              </a:ext>
            </a:extLst>
          </p:cNvPr>
          <p:cNvSpPr>
            <a:spLocks noEditPoints="1"/>
          </p:cNvSpPr>
          <p:nvPr/>
        </p:nvSpPr>
        <p:spPr bwMode="auto">
          <a:xfrm>
            <a:off x="5868712" y="4568604"/>
            <a:ext cx="622915" cy="391201"/>
          </a:xfrm>
          <a:custGeom>
            <a:avLst/>
            <a:gdLst>
              <a:gd name="T0" fmla="*/ 2147483646 w 188"/>
              <a:gd name="T1" fmla="*/ 2147483646 h 151"/>
              <a:gd name="T2" fmla="*/ 0 w 188"/>
              <a:gd name="T3" fmla="*/ 2147483646 h 151"/>
              <a:gd name="T4" fmla="*/ 715323631 w 188"/>
              <a:gd name="T5" fmla="*/ 1718099567 h 151"/>
              <a:gd name="T6" fmla="*/ 311009246 w 188"/>
              <a:gd name="T7" fmla="*/ 1718099567 h 151"/>
              <a:gd name="T8" fmla="*/ 311009246 w 188"/>
              <a:gd name="T9" fmla="*/ 2147483646 h 151"/>
              <a:gd name="T10" fmla="*/ 715323631 w 188"/>
              <a:gd name="T11" fmla="*/ 2147483646 h 151"/>
              <a:gd name="T12" fmla="*/ 715323631 w 188"/>
              <a:gd name="T13" fmla="*/ 1718099567 h 151"/>
              <a:gd name="T14" fmla="*/ 1337346067 w 188"/>
              <a:gd name="T15" fmla="*/ 1093335010 h 151"/>
              <a:gd name="T16" fmla="*/ 933031681 w 188"/>
              <a:gd name="T17" fmla="*/ 1093335010 h 151"/>
              <a:gd name="T18" fmla="*/ 933031681 w 188"/>
              <a:gd name="T19" fmla="*/ 2147483646 h 151"/>
              <a:gd name="T20" fmla="*/ 1337346067 w 188"/>
              <a:gd name="T21" fmla="*/ 2147483646 h 151"/>
              <a:gd name="T22" fmla="*/ 1337346067 w 188"/>
              <a:gd name="T23" fmla="*/ 1093335010 h 151"/>
              <a:gd name="T24" fmla="*/ 1974917387 w 188"/>
              <a:gd name="T25" fmla="*/ 1374478863 h 151"/>
              <a:gd name="T26" fmla="*/ 1570603001 w 188"/>
              <a:gd name="T27" fmla="*/ 1374478863 h 151"/>
              <a:gd name="T28" fmla="*/ 1570603001 w 188"/>
              <a:gd name="T29" fmla="*/ 2147483646 h 151"/>
              <a:gd name="T30" fmla="*/ 1974917387 w 188"/>
              <a:gd name="T31" fmla="*/ 2147483646 h 151"/>
              <a:gd name="T32" fmla="*/ 1974917387 w 188"/>
              <a:gd name="T33" fmla="*/ 1374478863 h 151"/>
              <a:gd name="T34" fmla="*/ 2147483646 w 188"/>
              <a:gd name="T35" fmla="*/ 718477857 h 151"/>
              <a:gd name="T36" fmla="*/ 2147483646 w 188"/>
              <a:gd name="T37" fmla="*/ 718477857 h 151"/>
              <a:gd name="T38" fmla="*/ 2147483646 w 188"/>
              <a:gd name="T39" fmla="*/ 2147483646 h 151"/>
              <a:gd name="T40" fmla="*/ 2147483646 w 188"/>
              <a:gd name="T41" fmla="*/ 2147483646 h 151"/>
              <a:gd name="T42" fmla="*/ 2147483646 w 188"/>
              <a:gd name="T43" fmla="*/ 718477857 h 151"/>
              <a:gd name="T44" fmla="*/ 513168410 w 188"/>
              <a:gd name="T45" fmla="*/ 1030858159 h 151"/>
              <a:gd name="T46" fmla="*/ 388761557 w 188"/>
              <a:gd name="T47" fmla="*/ 1140193636 h 151"/>
              <a:gd name="T48" fmla="*/ 513168410 w 188"/>
              <a:gd name="T49" fmla="*/ 1249525161 h 151"/>
              <a:gd name="T50" fmla="*/ 622022435 w 188"/>
              <a:gd name="T51" fmla="*/ 1140193636 h 151"/>
              <a:gd name="T52" fmla="*/ 513168410 w 188"/>
              <a:gd name="T53" fmla="*/ 1030858159 h 151"/>
              <a:gd name="T54" fmla="*/ 1135186902 w 188"/>
              <a:gd name="T55" fmla="*/ 421715779 h 151"/>
              <a:gd name="T56" fmla="*/ 1026332877 w 188"/>
              <a:gd name="T57" fmla="*/ 531047304 h 151"/>
              <a:gd name="T58" fmla="*/ 1135186902 w 188"/>
              <a:gd name="T59" fmla="*/ 656001006 h 151"/>
              <a:gd name="T60" fmla="*/ 1259593755 w 188"/>
              <a:gd name="T61" fmla="*/ 531047304 h 151"/>
              <a:gd name="T62" fmla="*/ 1135186902 w 188"/>
              <a:gd name="T63" fmla="*/ 421715779 h 151"/>
              <a:gd name="T64" fmla="*/ 1772758222 w 188"/>
              <a:gd name="T65" fmla="*/ 718477857 h 151"/>
              <a:gd name="T66" fmla="*/ 1663904197 w 188"/>
              <a:gd name="T67" fmla="*/ 843431559 h 151"/>
              <a:gd name="T68" fmla="*/ 1772758222 w 188"/>
              <a:gd name="T69" fmla="*/ 952763083 h 151"/>
              <a:gd name="T70" fmla="*/ 1881612247 w 188"/>
              <a:gd name="T71" fmla="*/ 843431559 h 151"/>
              <a:gd name="T72" fmla="*/ 1772758222 w 188"/>
              <a:gd name="T73" fmla="*/ 718477857 h 151"/>
              <a:gd name="T74" fmla="*/ 2147483646 w 188"/>
              <a:gd name="T75" fmla="*/ 0 h 151"/>
              <a:gd name="T76" fmla="*/ 2147483646 w 188"/>
              <a:gd name="T77" fmla="*/ 109335477 h 151"/>
              <a:gd name="T78" fmla="*/ 2147483646 w 188"/>
              <a:gd name="T79" fmla="*/ 234285226 h 151"/>
              <a:gd name="T80" fmla="*/ 2147483646 w 188"/>
              <a:gd name="T81" fmla="*/ 109335477 h 151"/>
              <a:gd name="T82" fmla="*/ 2147483646 w 188"/>
              <a:gd name="T83" fmla="*/ 0 h 151"/>
              <a:gd name="T84" fmla="*/ 1850510533 w 188"/>
              <a:gd name="T85" fmla="*/ 749714306 h 151"/>
              <a:gd name="T86" fmla="*/ 2147483646 w 188"/>
              <a:gd name="T87" fmla="*/ 203048777 h 151"/>
              <a:gd name="T88" fmla="*/ 1244040927 w 188"/>
              <a:gd name="T89" fmla="*/ 593524155 h 151"/>
              <a:gd name="T90" fmla="*/ 1663904197 w 188"/>
              <a:gd name="T91" fmla="*/ 796572932 h 151"/>
              <a:gd name="T92" fmla="*/ 1057434591 w 188"/>
              <a:gd name="T93" fmla="*/ 609146332 h 151"/>
              <a:gd name="T94" fmla="*/ 590920722 w 188"/>
              <a:gd name="T95" fmla="*/ 1062098561 h 151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</a:gdLst>
            <a:ahLst/>
            <a:cxnLst>
              <a:cxn ang="T96">
                <a:pos x="T0" y="T1"/>
              </a:cxn>
              <a:cxn ang="T97">
                <a:pos x="T2" y="T3"/>
              </a:cxn>
              <a:cxn ang="T98">
                <a:pos x="T4" y="T5"/>
              </a:cxn>
              <a:cxn ang="T99">
                <a:pos x="T6" y="T7"/>
              </a:cxn>
              <a:cxn ang="T100">
                <a:pos x="T8" y="T9"/>
              </a:cxn>
              <a:cxn ang="T101">
                <a:pos x="T10" y="T11"/>
              </a:cxn>
              <a:cxn ang="T102">
                <a:pos x="T12" y="T13"/>
              </a:cxn>
              <a:cxn ang="T103">
                <a:pos x="T14" y="T15"/>
              </a:cxn>
              <a:cxn ang="T104">
                <a:pos x="T16" y="T17"/>
              </a:cxn>
              <a:cxn ang="T105">
                <a:pos x="T18" y="T19"/>
              </a:cxn>
              <a:cxn ang="T106">
                <a:pos x="T20" y="T21"/>
              </a:cxn>
              <a:cxn ang="T107">
                <a:pos x="T22" y="T23"/>
              </a:cxn>
              <a:cxn ang="T108">
                <a:pos x="T24" y="T25"/>
              </a:cxn>
              <a:cxn ang="T109">
                <a:pos x="T26" y="T27"/>
              </a:cxn>
              <a:cxn ang="T110">
                <a:pos x="T28" y="T29"/>
              </a:cxn>
              <a:cxn ang="T111">
                <a:pos x="T30" y="T31"/>
              </a:cxn>
              <a:cxn ang="T112">
                <a:pos x="T32" y="T33"/>
              </a:cxn>
              <a:cxn ang="T113">
                <a:pos x="T34" y="T35"/>
              </a:cxn>
              <a:cxn ang="T114">
                <a:pos x="T36" y="T37"/>
              </a:cxn>
              <a:cxn ang="T115">
                <a:pos x="T38" y="T39"/>
              </a:cxn>
              <a:cxn ang="T116">
                <a:pos x="T40" y="T41"/>
              </a:cxn>
              <a:cxn ang="T117">
                <a:pos x="T42" y="T43"/>
              </a:cxn>
              <a:cxn ang="T118">
                <a:pos x="T44" y="T45"/>
              </a:cxn>
              <a:cxn ang="T119">
                <a:pos x="T46" y="T47"/>
              </a:cxn>
              <a:cxn ang="T120">
                <a:pos x="T48" y="T49"/>
              </a:cxn>
              <a:cxn ang="T121">
                <a:pos x="T50" y="T51"/>
              </a:cxn>
              <a:cxn ang="T122">
                <a:pos x="T52" y="T53"/>
              </a:cxn>
              <a:cxn ang="T123">
                <a:pos x="T54" y="T55"/>
              </a:cxn>
              <a:cxn ang="T124">
                <a:pos x="T56" y="T57"/>
              </a:cxn>
              <a:cxn ang="T125">
                <a:pos x="T58" y="T59"/>
              </a:cxn>
              <a:cxn ang="T126">
                <a:pos x="T60" y="T61"/>
              </a:cxn>
              <a:cxn ang="T127">
                <a:pos x="T62" y="T63"/>
              </a:cxn>
              <a:cxn ang="T128">
                <a:pos x="T64" y="T65"/>
              </a:cxn>
              <a:cxn ang="T129">
                <a:pos x="T66" y="T67"/>
              </a:cxn>
              <a:cxn ang="T130">
                <a:pos x="T68" y="T69"/>
              </a:cxn>
              <a:cxn ang="T131">
                <a:pos x="T70" y="T71"/>
              </a:cxn>
              <a:cxn ang="T132">
                <a:pos x="T72" y="T73"/>
              </a:cxn>
              <a:cxn ang="T133">
                <a:pos x="T74" y="T75"/>
              </a:cxn>
              <a:cxn ang="T134">
                <a:pos x="T76" y="T77"/>
              </a:cxn>
              <a:cxn ang="T135">
                <a:pos x="T78" y="T79"/>
              </a:cxn>
              <a:cxn ang="T136">
                <a:pos x="T80" y="T81"/>
              </a:cxn>
              <a:cxn ang="T137">
                <a:pos x="T82" y="T83"/>
              </a:cxn>
              <a:cxn ang="T138">
                <a:pos x="T84" y="T85"/>
              </a:cxn>
              <a:cxn ang="T139">
                <a:pos x="T86" y="T87"/>
              </a:cxn>
              <a:cxn ang="T140">
                <a:pos x="T88" y="T89"/>
              </a:cxn>
              <a:cxn ang="T141">
                <a:pos x="T90" y="T91"/>
              </a:cxn>
              <a:cxn ang="T142">
                <a:pos x="T92" y="T93"/>
              </a:cxn>
              <a:cxn ang="T143">
                <a:pos x="T94" y="T95"/>
              </a:cxn>
            </a:cxnLst>
            <a:rect l="0" t="0" r="r" b="b"/>
            <a:pathLst>
              <a:path w="188" h="151">
                <a:moveTo>
                  <a:pt x="188" y="151"/>
                </a:moveTo>
                <a:cubicBezTo>
                  <a:pt x="0" y="151"/>
                  <a:pt x="0" y="151"/>
                  <a:pt x="0" y="151"/>
                </a:cubicBezTo>
                <a:moveTo>
                  <a:pt x="46" y="110"/>
                </a:moveTo>
                <a:cubicBezTo>
                  <a:pt x="20" y="110"/>
                  <a:pt x="20" y="110"/>
                  <a:pt x="20" y="110"/>
                </a:cubicBezTo>
                <a:cubicBezTo>
                  <a:pt x="20" y="151"/>
                  <a:pt x="20" y="151"/>
                  <a:pt x="20" y="151"/>
                </a:cubicBezTo>
                <a:cubicBezTo>
                  <a:pt x="46" y="151"/>
                  <a:pt x="46" y="151"/>
                  <a:pt x="46" y="151"/>
                </a:cubicBezTo>
                <a:lnTo>
                  <a:pt x="46" y="110"/>
                </a:lnTo>
                <a:close/>
                <a:moveTo>
                  <a:pt x="86" y="70"/>
                </a:moveTo>
                <a:cubicBezTo>
                  <a:pt x="60" y="70"/>
                  <a:pt x="60" y="70"/>
                  <a:pt x="60" y="70"/>
                </a:cubicBezTo>
                <a:cubicBezTo>
                  <a:pt x="60" y="151"/>
                  <a:pt x="60" y="151"/>
                  <a:pt x="60" y="151"/>
                </a:cubicBezTo>
                <a:cubicBezTo>
                  <a:pt x="86" y="151"/>
                  <a:pt x="86" y="151"/>
                  <a:pt x="86" y="151"/>
                </a:cubicBezTo>
                <a:lnTo>
                  <a:pt x="86" y="70"/>
                </a:lnTo>
                <a:close/>
                <a:moveTo>
                  <a:pt x="127" y="88"/>
                </a:moveTo>
                <a:cubicBezTo>
                  <a:pt x="101" y="88"/>
                  <a:pt x="101" y="88"/>
                  <a:pt x="101" y="88"/>
                </a:cubicBezTo>
                <a:cubicBezTo>
                  <a:pt x="101" y="151"/>
                  <a:pt x="101" y="151"/>
                  <a:pt x="101" y="151"/>
                </a:cubicBezTo>
                <a:cubicBezTo>
                  <a:pt x="127" y="151"/>
                  <a:pt x="127" y="151"/>
                  <a:pt x="127" y="151"/>
                </a:cubicBezTo>
                <a:lnTo>
                  <a:pt x="127" y="88"/>
                </a:lnTo>
                <a:close/>
                <a:moveTo>
                  <a:pt x="167" y="46"/>
                </a:moveTo>
                <a:cubicBezTo>
                  <a:pt x="142" y="46"/>
                  <a:pt x="142" y="46"/>
                  <a:pt x="142" y="46"/>
                </a:cubicBezTo>
                <a:cubicBezTo>
                  <a:pt x="142" y="151"/>
                  <a:pt x="142" y="151"/>
                  <a:pt x="142" y="151"/>
                </a:cubicBezTo>
                <a:cubicBezTo>
                  <a:pt x="167" y="151"/>
                  <a:pt x="167" y="151"/>
                  <a:pt x="167" y="151"/>
                </a:cubicBezTo>
                <a:lnTo>
                  <a:pt x="167" y="46"/>
                </a:lnTo>
                <a:close/>
                <a:moveTo>
                  <a:pt x="33" y="66"/>
                </a:moveTo>
                <a:cubicBezTo>
                  <a:pt x="29" y="66"/>
                  <a:pt x="25" y="69"/>
                  <a:pt x="25" y="73"/>
                </a:cubicBezTo>
                <a:cubicBezTo>
                  <a:pt x="25" y="77"/>
                  <a:pt x="29" y="80"/>
                  <a:pt x="33" y="80"/>
                </a:cubicBezTo>
                <a:cubicBezTo>
                  <a:pt x="37" y="80"/>
                  <a:pt x="40" y="77"/>
                  <a:pt x="40" y="73"/>
                </a:cubicBezTo>
                <a:cubicBezTo>
                  <a:pt x="40" y="69"/>
                  <a:pt x="37" y="66"/>
                  <a:pt x="33" y="66"/>
                </a:cubicBezTo>
                <a:close/>
                <a:moveTo>
                  <a:pt x="73" y="27"/>
                </a:moveTo>
                <a:cubicBezTo>
                  <a:pt x="69" y="27"/>
                  <a:pt x="66" y="30"/>
                  <a:pt x="66" y="34"/>
                </a:cubicBezTo>
                <a:cubicBezTo>
                  <a:pt x="66" y="38"/>
                  <a:pt x="69" y="42"/>
                  <a:pt x="73" y="42"/>
                </a:cubicBezTo>
                <a:cubicBezTo>
                  <a:pt x="77" y="42"/>
                  <a:pt x="81" y="38"/>
                  <a:pt x="81" y="34"/>
                </a:cubicBezTo>
                <a:cubicBezTo>
                  <a:pt x="81" y="30"/>
                  <a:pt x="77" y="27"/>
                  <a:pt x="73" y="27"/>
                </a:cubicBezTo>
                <a:close/>
                <a:moveTo>
                  <a:pt x="114" y="46"/>
                </a:moveTo>
                <a:cubicBezTo>
                  <a:pt x="110" y="46"/>
                  <a:pt x="107" y="50"/>
                  <a:pt x="107" y="54"/>
                </a:cubicBezTo>
                <a:cubicBezTo>
                  <a:pt x="107" y="58"/>
                  <a:pt x="110" y="61"/>
                  <a:pt x="114" y="61"/>
                </a:cubicBezTo>
                <a:cubicBezTo>
                  <a:pt x="118" y="61"/>
                  <a:pt x="121" y="58"/>
                  <a:pt x="121" y="54"/>
                </a:cubicBezTo>
                <a:cubicBezTo>
                  <a:pt x="121" y="50"/>
                  <a:pt x="118" y="46"/>
                  <a:pt x="114" y="46"/>
                </a:cubicBezTo>
                <a:close/>
                <a:moveTo>
                  <a:pt x="155" y="0"/>
                </a:moveTo>
                <a:cubicBezTo>
                  <a:pt x="150" y="0"/>
                  <a:pt x="147" y="3"/>
                  <a:pt x="147" y="7"/>
                </a:cubicBezTo>
                <a:cubicBezTo>
                  <a:pt x="147" y="12"/>
                  <a:pt x="150" y="15"/>
                  <a:pt x="155" y="15"/>
                </a:cubicBezTo>
                <a:cubicBezTo>
                  <a:pt x="159" y="15"/>
                  <a:pt x="162" y="12"/>
                  <a:pt x="162" y="7"/>
                </a:cubicBezTo>
                <a:cubicBezTo>
                  <a:pt x="162" y="3"/>
                  <a:pt x="159" y="0"/>
                  <a:pt x="155" y="0"/>
                </a:cubicBezTo>
                <a:close/>
                <a:moveTo>
                  <a:pt x="119" y="48"/>
                </a:moveTo>
                <a:cubicBezTo>
                  <a:pt x="150" y="13"/>
                  <a:pt x="150" y="13"/>
                  <a:pt x="150" y="13"/>
                </a:cubicBezTo>
                <a:moveTo>
                  <a:pt x="80" y="38"/>
                </a:moveTo>
                <a:cubicBezTo>
                  <a:pt x="107" y="51"/>
                  <a:pt x="107" y="51"/>
                  <a:pt x="107" y="51"/>
                </a:cubicBezTo>
                <a:moveTo>
                  <a:pt x="68" y="39"/>
                </a:moveTo>
                <a:cubicBezTo>
                  <a:pt x="38" y="68"/>
                  <a:pt x="38" y="68"/>
                  <a:pt x="38" y="68"/>
                </a:cubicBezTo>
              </a:path>
            </a:pathLst>
          </a:custGeom>
          <a:solidFill>
            <a:srgbClr val="FFFFFF"/>
          </a:solidFill>
          <a:ln w="28575" cap="rnd">
            <a:solidFill>
              <a:srgbClr val="A9452B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419" sz="1350" dirty="0">
              <a:solidFill>
                <a:srgbClr val="414042"/>
              </a:solidFill>
              <a:latin typeface="Open Sans" panose="020B0606030504020204" pitchFamily="34" charset="0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91F7038-C872-133C-C273-4902F74D4EBF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890664" y="5116594"/>
            <a:ext cx="579012" cy="628290"/>
          </a:xfrm>
          <a:prstGeom prst="rect">
            <a:avLst/>
          </a:prstGeom>
        </p:spPr>
      </p:pic>
      <p:sp>
        <p:nvSpPr>
          <p:cNvPr id="18" name="Rectángulo 17">
            <a:extLst>
              <a:ext uri="{FF2B5EF4-FFF2-40B4-BE49-F238E27FC236}">
                <a16:creationId xmlns:a16="http://schemas.microsoft.com/office/drawing/2014/main" id="{866CF8C4-3CDA-805C-C827-91DDB7B67C7A}"/>
              </a:ext>
            </a:extLst>
          </p:cNvPr>
          <p:cNvSpPr/>
          <p:nvPr/>
        </p:nvSpPr>
        <p:spPr>
          <a:xfrm>
            <a:off x="10406743" y="1368435"/>
            <a:ext cx="1782209" cy="1400972"/>
          </a:xfrm>
          <a:prstGeom prst="rect">
            <a:avLst/>
          </a:prstGeom>
          <a:solidFill>
            <a:schemeClr val="tx1">
              <a:lumMod val="85000"/>
              <a:lumOff val="15000"/>
              <a:alpha val="80000"/>
            </a:schemeClr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E1D4BCC1-774F-0C60-0992-6B0C42DD870B}"/>
              </a:ext>
            </a:extLst>
          </p:cNvPr>
          <p:cNvSpPr>
            <a:spLocks noEditPoints="1"/>
          </p:cNvSpPr>
          <p:nvPr/>
        </p:nvSpPr>
        <p:spPr bwMode="auto">
          <a:xfrm>
            <a:off x="5890664" y="5888275"/>
            <a:ext cx="676311" cy="425141"/>
          </a:xfrm>
          <a:custGeom>
            <a:avLst/>
            <a:gdLst>
              <a:gd name="T0" fmla="*/ 902331800 w 250"/>
              <a:gd name="T1" fmla="*/ 1752359767 h 142"/>
              <a:gd name="T2" fmla="*/ 887037444 w 250"/>
              <a:gd name="T3" fmla="*/ 1599979809 h 142"/>
              <a:gd name="T4" fmla="*/ 1101150604 w 250"/>
              <a:gd name="T5" fmla="*/ 1401887814 h 142"/>
              <a:gd name="T6" fmla="*/ 1238795897 w 250"/>
              <a:gd name="T7" fmla="*/ 1508551834 h 142"/>
              <a:gd name="T8" fmla="*/ 1055271448 w 250"/>
              <a:gd name="T9" fmla="*/ 1752359767 h 142"/>
              <a:gd name="T10" fmla="*/ 2147483646 w 250"/>
              <a:gd name="T11" fmla="*/ 1569503817 h 142"/>
              <a:gd name="T12" fmla="*/ 2147483646 w 250"/>
              <a:gd name="T13" fmla="*/ 1767599714 h 142"/>
              <a:gd name="T14" fmla="*/ 2147483646 w 250"/>
              <a:gd name="T15" fmla="*/ 1569503817 h 142"/>
              <a:gd name="T16" fmla="*/ 2147483646 w 250"/>
              <a:gd name="T17" fmla="*/ 1919975771 h 142"/>
              <a:gd name="T18" fmla="*/ 2147483646 w 250"/>
              <a:gd name="T19" fmla="*/ 1935215717 h 142"/>
              <a:gd name="T20" fmla="*/ 2147483646 w 250"/>
              <a:gd name="T21" fmla="*/ 1767599714 h 142"/>
              <a:gd name="T22" fmla="*/ 2079950272 w 250"/>
              <a:gd name="T23" fmla="*/ 2072355729 h 142"/>
              <a:gd name="T24" fmla="*/ 2147483646 w 250"/>
              <a:gd name="T25" fmla="*/ 2072355729 h 142"/>
              <a:gd name="T26" fmla="*/ 2147483646 w 250"/>
              <a:gd name="T27" fmla="*/ 1919975771 h 142"/>
              <a:gd name="T28" fmla="*/ 1789369243 w 250"/>
              <a:gd name="T29" fmla="*/ 2102831721 h 142"/>
              <a:gd name="T30" fmla="*/ 2034071116 w 250"/>
              <a:gd name="T31" fmla="*/ 2087595676 h 142"/>
              <a:gd name="T32" fmla="*/ 1208207185 w 250"/>
              <a:gd name="T33" fmla="*/ 1919975771 h 142"/>
              <a:gd name="T34" fmla="*/ 1468199502 w 250"/>
              <a:gd name="T35" fmla="*/ 1462839797 h 142"/>
              <a:gd name="T36" fmla="*/ 1299969409 w 250"/>
              <a:gd name="T37" fmla="*/ 1478075842 h 142"/>
              <a:gd name="T38" fmla="*/ 1055271448 w 250"/>
              <a:gd name="T39" fmla="*/ 1935215717 h 142"/>
              <a:gd name="T40" fmla="*/ 1208207185 w 250"/>
              <a:gd name="T41" fmla="*/ 1919975771 h 142"/>
              <a:gd name="T42" fmla="*/ 1667018307 w 250"/>
              <a:gd name="T43" fmla="*/ 1752359767 h 142"/>
              <a:gd name="T44" fmla="*/ 1575256082 w 250"/>
              <a:gd name="T45" fmla="*/ 1569503817 h 142"/>
              <a:gd name="T46" fmla="*/ 1254090253 w 250"/>
              <a:gd name="T47" fmla="*/ 1874263734 h 142"/>
              <a:gd name="T48" fmla="*/ 1361142922 w 250"/>
              <a:gd name="T49" fmla="*/ 2057119684 h 142"/>
              <a:gd name="T50" fmla="*/ 1758784443 w 250"/>
              <a:gd name="T51" fmla="*/ 1996167701 h 142"/>
              <a:gd name="T52" fmla="*/ 1789369243 w 250"/>
              <a:gd name="T53" fmla="*/ 1798075706 h 142"/>
              <a:gd name="T54" fmla="*/ 1621139150 w 250"/>
              <a:gd name="T55" fmla="*/ 1813311751 h 142"/>
              <a:gd name="T56" fmla="*/ 1498788214 w 250"/>
              <a:gd name="T57" fmla="*/ 2118071667 h 142"/>
              <a:gd name="T58" fmla="*/ 1651727862 w 250"/>
              <a:gd name="T59" fmla="*/ 2118071667 h 142"/>
              <a:gd name="T60" fmla="*/ 2147483646 w 250"/>
              <a:gd name="T61" fmla="*/ 15236045 h 142"/>
              <a:gd name="T62" fmla="*/ 2147483646 w 250"/>
              <a:gd name="T63" fmla="*/ 1295223794 h 142"/>
              <a:gd name="T64" fmla="*/ 2147483646 w 250"/>
              <a:gd name="T65" fmla="*/ 1020939869 h 142"/>
              <a:gd name="T66" fmla="*/ 2064655916 w 250"/>
              <a:gd name="T67" fmla="*/ 563803895 h 142"/>
              <a:gd name="T68" fmla="*/ 1881131468 w 250"/>
              <a:gd name="T69" fmla="*/ 563803895 h 142"/>
              <a:gd name="T70" fmla="*/ 1315263765 w 250"/>
              <a:gd name="T71" fmla="*/ 838083919 h 142"/>
              <a:gd name="T72" fmla="*/ 1819957955 w 250"/>
              <a:gd name="T73" fmla="*/ 975227832 h 142"/>
              <a:gd name="T74" fmla="*/ 2147483646 w 250"/>
              <a:gd name="T75" fmla="*/ 1569503817 h 142"/>
              <a:gd name="T76" fmla="*/ 2147483646 w 250"/>
              <a:gd name="T77" fmla="*/ 1356175777 h 142"/>
              <a:gd name="T78" fmla="*/ 2147483646 w 250"/>
              <a:gd name="T79" fmla="*/ 1569503817 h 142"/>
              <a:gd name="T80" fmla="*/ 963505312 w 250"/>
              <a:gd name="T81" fmla="*/ 1539027825 h 142"/>
              <a:gd name="T82" fmla="*/ 550577258 w 250"/>
              <a:gd name="T83" fmla="*/ 1432363805 h 142"/>
              <a:gd name="T84" fmla="*/ 779980863 w 250"/>
              <a:gd name="T85" fmla="*/ 0 h 142"/>
              <a:gd name="T86" fmla="*/ 917626156 w 250"/>
              <a:gd name="T87" fmla="*/ 1569503817 h 142"/>
              <a:gd name="T88" fmla="*/ 1269380697 w 250"/>
              <a:gd name="T89" fmla="*/ 533327903 h 142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250" h="142">
                <a:moveTo>
                  <a:pt x="65" y="117"/>
                </a:moveTo>
                <a:cubicBezTo>
                  <a:pt x="63" y="118"/>
                  <a:pt x="60" y="117"/>
                  <a:pt x="59" y="115"/>
                </a:cubicBezTo>
                <a:cubicBezTo>
                  <a:pt x="57" y="114"/>
                  <a:pt x="56" y="112"/>
                  <a:pt x="56" y="110"/>
                </a:cubicBezTo>
                <a:cubicBezTo>
                  <a:pt x="56" y="108"/>
                  <a:pt x="57" y="106"/>
                  <a:pt x="58" y="105"/>
                </a:cubicBezTo>
                <a:cubicBezTo>
                  <a:pt x="68" y="94"/>
                  <a:pt x="68" y="94"/>
                  <a:pt x="68" y="94"/>
                </a:cubicBezTo>
                <a:cubicBezTo>
                  <a:pt x="69" y="93"/>
                  <a:pt x="71" y="92"/>
                  <a:pt x="72" y="92"/>
                </a:cubicBezTo>
                <a:cubicBezTo>
                  <a:pt x="75" y="91"/>
                  <a:pt x="77" y="92"/>
                  <a:pt x="78" y="93"/>
                </a:cubicBezTo>
                <a:cubicBezTo>
                  <a:pt x="80" y="95"/>
                  <a:pt x="81" y="97"/>
                  <a:pt x="81" y="99"/>
                </a:cubicBezTo>
                <a:cubicBezTo>
                  <a:pt x="81" y="101"/>
                  <a:pt x="80" y="103"/>
                  <a:pt x="79" y="104"/>
                </a:cubicBezTo>
                <a:cubicBezTo>
                  <a:pt x="69" y="115"/>
                  <a:pt x="69" y="115"/>
                  <a:pt x="69" y="115"/>
                </a:cubicBezTo>
                <a:cubicBezTo>
                  <a:pt x="68" y="116"/>
                  <a:pt x="66" y="117"/>
                  <a:pt x="65" y="117"/>
                </a:cubicBezTo>
                <a:close/>
                <a:moveTo>
                  <a:pt x="152" y="103"/>
                </a:moveTo>
                <a:cubicBezTo>
                  <a:pt x="152" y="103"/>
                  <a:pt x="170" y="118"/>
                  <a:pt x="175" y="118"/>
                </a:cubicBezTo>
                <a:cubicBezTo>
                  <a:pt x="179" y="119"/>
                  <a:pt x="180" y="118"/>
                  <a:pt x="182" y="116"/>
                </a:cubicBezTo>
                <a:cubicBezTo>
                  <a:pt x="184" y="114"/>
                  <a:pt x="186" y="111"/>
                  <a:pt x="186" y="108"/>
                </a:cubicBezTo>
                <a:cubicBezTo>
                  <a:pt x="185" y="106"/>
                  <a:pt x="185" y="104"/>
                  <a:pt x="184" y="103"/>
                </a:cubicBezTo>
                <a:moveTo>
                  <a:pt x="137" y="112"/>
                </a:moveTo>
                <a:cubicBezTo>
                  <a:pt x="153" y="126"/>
                  <a:pt x="153" y="126"/>
                  <a:pt x="153" y="126"/>
                </a:cubicBezTo>
                <a:cubicBezTo>
                  <a:pt x="155" y="128"/>
                  <a:pt x="157" y="129"/>
                  <a:pt x="160" y="129"/>
                </a:cubicBezTo>
                <a:cubicBezTo>
                  <a:pt x="162" y="129"/>
                  <a:pt x="165" y="128"/>
                  <a:pt x="167" y="127"/>
                </a:cubicBezTo>
                <a:cubicBezTo>
                  <a:pt x="169" y="125"/>
                  <a:pt x="170" y="122"/>
                  <a:pt x="170" y="119"/>
                </a:cubicBezTo>
                <a:cubicBezTo>
                  <a:pt x="170" y="118"/>
                  <a:pt x="170" y="116"/>
                  <a:pt x="170" y="116"/>
                </a:cubicBezTo>
                <a:moveTo>
                  <a:pt x="129" y="129"/>
                </a:moveTo>
                <a:cubicBezTo>
                  <a:pt x="136" y="136"/>
                  <a:pt x="136" y="136"/>
                  <a:pt x="136" y="136"/>
                </a:cubicBezTo>
                <a:cubicBezTo>
                  <a:pt x="138" y="138"/>
                  <a:pt x="140" y="139"/>
                  <a:pt x="143" y="139"/>
                </a:cubicBezTo>
                <a:cubicBezTo>
                  <a:pt x="145" y="139"/>
                  <a:pt x="148" y="138"/>
                  <a:pt x="150" y="136"/>
                </a:cubicBezTo>
                <a:cubicBezTo>
                  <a:pt x="152" y="134"/>
                  <a:pt x="153" y="132"/>
                  <a:pt x="153" y="129"/>
                </a:cubicBezTo>
                <a:cubicBezTo>
                  <a:pt x="153" y="128"/>
                  <a:pt x="153" y="127"/>
                  <a:pt x="153" y="126"/>
                </a:cubicBezTo>
                <a:moveTo>
                  <a:pt x="111" y="135"/>
                </a:moveTo>
                <a:cubicBezTo>
                  <a:pt x="117" y="138"/>
                  <a:pt x="117" y="138"/>
                  <a:pt x="117" y="138"/>
                </a:cubicBezTo>
                <a:cubicBezTo>
                  <a:pt x="118" y="139"/>
                  <a:pt x="121" y="140"/>
                  <a:pt x="126" y="140"/>
                </a:cubicBezTo>
                <a:cubicBezTo>
                  <a:pt x="128" y="139"/>
                  <a:pt x="131" y="139"/>
                  <a:pt x="133" y="137"/>
                </a:cubicBezTo>
                <a:cubicBezTo>
                  <a:pt x="134" y="136"/>
                  <a:pt x="134" y="135"/>
                  <a:pt x="135" y="135"/>
                </a:cubicBezTo>
                <a:moveTo>
                  <a:pt x="79" y="126"/>
                </a:moveTo>
                <a:cubicBezTo>
                  <a:pt x="96" y="107"/>
                  <a:pt x="96" y="107"/>
                  <a:pt x="96" y="107"/>
                </a:cubicBezTo>
                <a:cubicBezTo>
                  <a:pt x="99" y="104"/>
                  <a:pt x="99" y="99"/>
                  <a:pt x="96" y="96"/>
                </a:cubicBezTo>
                <a:cubicBezTo>
                  <a:pt x="94" y="95"/>
                  <a:pt x="92" y="94"/>
                  <a:pt x="90" y="95"/>
                </a:cubicBezTo>
                <a:cubicBezTo>
                  <a:pt x="88" y="95"/>
                  <a:pt x="86" y="96"/>
                  <a:pt x="85" y="97"/>
                </a:cubicBezTo>
                <a:cubicBezTo>
                  <a:pt x="68" y="116"/>
                  <a:pt x="68" y="116"/>
                  <a:pt x="68" y="116"/>
                </a:cubicBezTo>
                <a:cubicBezTo>
                  <a:pt x="65" y="119"/>
                  <a:pt x="66" y="124"/>
                  <a:pt x="69" y="127"/>
                </a:cubicBezTo>
                <a:cubicBezTo>
                  <a:pt x="70" y="128"/>
                  <a:pt x="73" y="129"/>
                  <a:pt x="75" y="129"/>
                </a:cubicBezTo>
                <a:cubicBezTo>
                  <a:pt x="77" y="128"/>
                  <a:pt x="78" y="127"/>
                  <a:pt x="79" y="126"/>
                </a:cubicBezTo>
                <a:close/>
                <a:moveTo>
                  <a:pt x="93" y="133"/>
                </a:moveTo>
                <a:cubicBezTo>
                  <a:pt x="109" y="115"/>
                  <a:pt x="109" y="115"/>
                  <a:pt x="109" y="115"/>
                </a:cubicBezTo>
                <a:cubicBezTo>
                  <a:pt x="112" y="112"/>
                  <a:pt x="112" y="107"/>
                  <a:pt x="109" y="105"/>
                </a:cubicBezTo>
                <a:cubicBezTo>
                  <a:pt x="107" y="103"/>
                  <a:pt x="105" y="102"/>
                  <a:pt x="103" y="103"/>
                </a:cubicBezTo>
                <a:cubicBezTo>
                  <a:pt x="101" y="103"/>
                  <a:pt x="99" y="104"/>
                  <a:pt x="98" y="105"/>
                </a:cubicBezTo>
                <a:cubicBezTo>
                  <a:pt x="82" y="123"/>
                  <a:pt x="82" y="123"/>
                  <a:pt x="82" y="123"/>
                </a:cubicBezTo>
                <a:cubicBezTo>
                  <a:pt x="80" y="126"/>
                  <a:pt x="80" y="131"/>
                  <a:pt x="83" y="133"/>
                </a:cubicBezTo>
                <a:cubicBezTo>
                  <a:pt x="85" y="135"/>
                  <a:pt x="87" y="136"/>
                  <a:pt x="89" y="135"/>
                </a:cubicBezTo>
                <a:cubicBezTo>
                  <a:pt x="91" y="135"/>
                  <a:pt x="92" y="134"/>
                  <a:pt x="93" y="133"/>
                </a:cubicBezTo>
                <a:close/>
                <a:moveTo>
                  <a:pt x="115" y="131"/>
                </a:moveTo>
                <a:cubicBezTo>
                  <a:pt x="117" y="129"/>
                  <a:pt x="117" y="129"/>
                  <a:pt x="117" y="129"/>
                </a:cubicBezTo>
                <a:cubicBezTo>
                  <a:pt x="120" y="126"/>
                  <a:pt x="120" y="121"/>
                  <a:pt x="117" y="118"/>
                </a:cubicBezTo>
                <a:cubicBezTo>
                  <a:pt x="115" y="117"/>
                  <a:pt x="113" y="116"/>
                  <a:pt x="111" y="116"/>
                </a:cubicBezTo>
                <a:cubicBezTo>
                  <a:pt x="109" y="116"/>
                  <a:pt x="107" y="117"/>
                  <a:pt x="106" y="119"/>
                </a:cubicBezTo>
                <a:cubicBezTo>
                  <a:pt x="97" y="129"/>
                  <a:pt x="97" y="129"/>
                  <a:pt x="97" y="129"/>
                </a:cubicBezTo>
                <a:cubicBezTo>
                  <a:pt x="94" y="132"/>
                  <a:pt x="95" y="137"/>
                  <a:pt x="98" y="139"/>
                </a:cubicBezTo>
                <a:cubicBezTo>
                  <a:pt x="99" y="141"/>
                  <a:pt x="102" y="142"/>
                  <a:pt x="104" y="141"/>
                </a:cubicBezTo>
                <a:cubicBezTo>
                  <a:pt x="105" y="141"/>
                  <a:pt x="107" y="140"/>
                  <a:pt x="108" y="139"/>
                </a:cubicBezTo>
                <a:lnTo>
                  <a:pt x="115" y="131"/>
                </a:lnTo>
                <a:close/>
                <a:moveTo>
                  <a:pt x="215" y="1"/>
                </a:moveTo>
                <a:cubicBezTo>
                  <a:pt x="199" y="9"/>
                  <a:pt x="176" y="21"/>
                  <a:pt x="172" y="24"/>
                </a:cubicBezTo>
                <a:cubicBezTo>
                  <a:pt x="175" y="29"/>
                  <a:pt x="190" y="54"/>
                  <a:pt x="208" y="85"/>
                </a:cubicBezTo>
                <a:cubicBezTo>
                  <a:pt x="210" y="89"/>
                  <a:pt x="210" y="89"/>
                  <a:pt x="210" y="89"/>
                </a:cubicBezTo>
                <a:cubicBezTo>
                  <a:pt x="250" y="67"/>
                  <a:pt x="250" y="67"/>
                  <a:pt x="250" y="67"/>
                </a:cubicBezTo>
                <a:moveTo>
                  <a:pt x="177" y="33"/>
                </a:moveTo>
                <a:cubicBezTo>
                  <a:pt x="157" y="25"/>
                  <a:pt x="147" y="37"/>
                  <a:pt x="135" y="37"/>
                </a:cubicBezTo>
                <a:cubicBezTo>
                  <a:pt x="130" y="37"/>
                  <a:pt x="126" y="37"/>
                  <a:pt x="124" y="37"/>
                </a:cubicBezTo>
                <a:cubicBezTo>
                  <a:pt x="123" y="37"/>
                  <a:pt x="123" y="37"/>
                  <a:pt x="123" y="37"/>
                </a:cubicBezTo>
                <a:cubicBezTo>
                  <a:pt x="122" y="37"/>
                  <a:pt x="121" y="37"/>
                  <a:pt x="120" y="38"/>
                </a:cubicBezTo>
                <a:cubicBezTo>
                  <a:pt x="86" y="55"/>
                  <a:pt x="86" y="55"/>
                  <a:pt x="86" y="55"/>
                </a:cubicBezTo>
                <a:cubicBezTo>
                  <a:pt x="70" y="63"/>
                  <a:pt x="86" y="75"/>
                  <a:pt x="91" y="74"/>
                </a:cubicBezTo>
                <a:cubicBezTo>
                  <a:pt x="96" y="73"/>
                  <a:pt x="110" y="67"/>
                  <a:pt x="119" y="64"/>
                </a:cubicBezTo>
                <a:cubicBezTo>
                  <a:pt x="124" y="61"/>
                  <a:pt x="130" y="62"/>
                  <a:pt x="135" y="66"/>
                </a:cubicBezTo>
                <a:cubicBezTo>
                  <a:pt x="150" y="77"/>
                  <a:pt x="181" y="100"/>
                  <a:pt x="184" y="103"/>
                </a:cubicBezTo>
                <a:moveTo>
                  <a:pt x="206" y="81"/>
                </a:moveTo>
                <a:cubicBezTo>
                  <a:pt x="203" y="83"/>
                  <a:pt x="196" y="87"/>
                  <a:pt x="194" y="89"/>
                </a:cubicBezTo>
                <a:cubicBezTo>
                  <a:pt x="194" y="89"/>
                  <a:pt x="192" y="91"/>
                  <a:pt x="191" y="93"/>
                </a:cubicBezTo>
                <a:cubicBezTo>
                  <a:pt x="189" y="97"/>
                  <a:pt x="186" y="101"/>
                  <a:pt x="184" y="103"/>
                </a:cubicBezTo>
                <a:moveTo>
                  <a:pt x="63" y="101"/>
                </a:moveTo>
                <a:cubicBezTo>
                  <a:pt x="63" y="101"/>
                  <a:pt x="63" y="101"/>
                  <a:pt x="63" y="101"/>
                </a:cubicBezTo>
                <a:moveTo>
                  <a:pt x="0" y="64"/>
                </a:moveTo>
                <a:cubicBezTo>
                  <a:pt x="36" y="94"/>
                  <a:pt x="36" y="94"/>
                  <a:pt x="36" y="94"/>
                </a:cubicBezTo>
                <a:cubicBezTo>
                  <a:pt x="87" y="29"/>
                  <a:pt x="87" y="29"/>
                  <a:pt x="87" y="29"/>
                </a:cubicBezTo>
                <a:cubicBezTo>
                  <a:pt x="51" y="0"/>
                  <a:pt x="51" y="0"/>
                  <a:pt x="51" y="0"/>
                </a:cubicBezTo>
                <a:moveTo>
                  <a:pt x="40" y="89"/>
                </a:moveTo>
                <a:cubicBezTo>
                  <a:pt x="50" y="97"/>
                  <a:pt x="60" y="103"/>
                  <a:pt x="60" y="103"/>
                </a:cubicBezTo>
                <a:moveTo>
                  <a:pt x="107" y="44"/>
                </a:moveTo>
                <a:cubicBezTo>
                  <a:pt x="103" y="42"/>
                  <a:pt x="92" y="37"/>
                  <a:pt x="83" y="35"/>
                </a:cubicBezTo>
              </a:path>
            </a:pathLst>
          </a:custGeom>
          <a:solidFill>
            <a:srgbClr val="FFFFFF"/>
          </a:solidFill>
          <a:ln w="28575" cap="rnd">
            <a:solidFill>
              <a:srgbClr val="A9452B"/>
            </a:solidFill>
            <a:prstDash val="solid"/>
            <a:round/>
            <a:headEnd/>
            <a:tailEnd/>
          </a:ln>
        </p:spPr>
        <p:txBody>
          <a:bodyPr/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es-419" sz="1350" dirty="0">
              <a:solidFill>
                <a:srgbClr val="414042"/>
              </a:solidFill>
              <a:latin typeface="Open Sans" panose="020B0606030504020204" pitchFamily="34" charset="0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BD3E18D-E87E-1CD7-9A2C-FCA1E37140CE}"/>
              </a:ext>
            </a:extLst>
          </p:cNvPr>
          <p:cNvSpPr/>
          <p:nvPr/>
        </p:nvSpPr>
        <p:spPr>
          <a:xfrm>
            <a:off x="6566975" y="3947182"/>
            <a:ext cx="4909985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000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Técnicos – Agronómicos </a:t>
            </a:r>
          </a:p>
          <a:p>
            <a:endParaRPr lang="es-ES" sz="2000" b="1" dirty="0">
              <a:solidFill>
                <a:srgbClr val="441627"/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  <a:p>
            <a:r>
              <a:rPr lang="es-ES" sz="2000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Promoción de la cadena de valor de cacao </a:t>
            </a:r>
          </a:p>
          <a:p>
            <a:endParaRPr lang="es-ES" sz="2000" b="1" dirty="0">
              <a:solidFill>
                <a:srgbClr val="441627"/>
              </a:solidFill>
              <a:latin typeface="Proxima Nova ExCn Extrabld" panose="020B0908030502060204" pitchFamily="34" charset="0"/>
              <a:cs typeface="Adobe Naskh Medium" pitchFamily="2" charset="-78"/>
            </a:endParaRPr>
          </a:p>
          <a:p>
            <a:r>
              <a:rPr lang="es-ES" sz="2000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Poscosecha, calidad y Transformacion </a:t>
            </a:r>
          </a:p>
          <a:p>
            <a:r>
              <a:rPr lang="es-ES" sz="2000" b="1" dirty="0">
                <a:solidFill>
                  <a:srgbClr val="441627"/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Alianzas comerciales 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64E2E8C3-A54E-CC53-ACBA-2F0172428FAA}"/>
              </a:ext>
            </a:extLst>
          </p:cNvPr>
          <p:cNvSpPr txBox="1"/>
          <p:nvPr/>
        </p:nvSpPr>
        <p:spPr>
          <a:xfrm>
            <a:off x="10548257" y="1418960"/>
            <a:ext cx="16217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>
                <a:solidFill>
                  <a:schemeClr val="bg1"/>
                </a:solidFill>
                <a:latin typeface="Proxima Nova ExCn Black" panose="020B0A08030502060204" pitchFamily="34" charset="0"/>
                <a:cs typeface="Adobe Naskh Medium" pitchFamily="2" charset="-78"/>
              </a:rPr>
              <a:t>6</a:t>
            </a:r>
            <a:r>
              <a:rPr lang="es-ES" sz="1400" dirty="0">
                <a:solidFill>
                  <a:schemeClr val="bg1"/>
                </a:solidFill>
                <a:latin typeface="Proxima Nova ExCn Black" panose="020B0A08030502060204" pitchFamily="34" charset="0"/>
                <a:cs typeface="Adobe Naskh Medium" pitchFamily="2" charset="-78"/>
              </a:rPr>
              <a:t> mesas técnicas </a:t>
            </a:r>
          </a:p>
          <a:p>
            <a:r>
              <a:rPr lang="es-ES" sz="1400" dirty="0">
                <a:solidFill>
                  <a:schemeClr val="bg1"/>
                </a:solidFill>
                <a:latin typeface="Proxima Nova ExCn Black" panose="020B0A08030502060204" pitchFamily="34" charset="0"/>
                <a:cs typeface="Adobe Naskh Medium" pitchFamily="2" charset="-78"/>
              </a:rPr>
              <a:t>con productores,</a:t>
            </a:r>
          </a:p>
          <a:p>
            <a:r>
              <a:rPr lang="es-ES" sz="1400" dirty="0">
                <a:solidFill>
                  <a:schemeClr val="bg1"/>
                </a:solidFill>
                <a:latin typeface="Proxima Nova ExCn Black" panose="020B0A08030502060204" pitchFamily="34" charset="0"/>
                <a:cs typeface="Adobe Naskh Medium" pitchFamily="2" charset="-78"/>
              </a:rPr>
              <a:t>entidades y asociaciones de la región </a:t>
            </a:r>
            <a:endParaRPr lang="es-ES" sz="1100" dirty="0">
              <a:solidFill>
                <a:schemeClr val="bg1"/>
              </a:solidFill>
              <a:latin typeface="Proxima Nova ExCn Black" panose="020B0A08030502060204" pitchFamily="34" charset="0"/>
              <a:cs typeface="Adobe Naskh Mediu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663483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E40D5EDF-2E7D-FC8F-15E9-F6CF751C374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3540" y="24848"/>
            <a:ext cx="8098465" cy="6531358"/>
          </a:xfrm>
          <a:prstGeom prst="rect">
            <a:avLst/>
          </a:prstGeom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9A703C4F-7324-C571-AAA1-56D98A3E25E8}"/>
              </a:ext>
            </a:extLst>
          </p:cNvPr>
          <p:cNvSpPr/>
          <p:nvPr/>
        </p:nvSpPr>
        <p:spPr>
          <a:xfrm>
            <a:off x="1" y="-1"/>
            <a:ext cx="12192000" cy="861237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29" name="Imagen 28">
            <a:extLst>
              <a:ext uri="{FF2B5EF4-FFF2-40B4-BE49-F238E27FC236}">
                <a16:creationId xmlns:a16="http://schemas.microsoft.com/office/drawing/2014/main" id="{D6C16E6D-3742-3D33-ECE8-7C32C5B879C5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-1"/>
            <a:ext cx="1056830" cy="861237"/>
          </a:xfrm>
          <a:prstGeom prst="rect">
            <a:avLst/>
          </a:prstGeom>
        </p:spPr>
      </p:pic>
      <p:sp>
        <p:nvSpPr>
          <p:cNvPr id="30" name="Rectángulo 29">
            <a:extLst>
              <a:ext uri="{FF2B5EF4-FFF2-40B4-BE49-F238E27FC236}">
                <a16:creationId xmlns:a16="http://schemas.microsoft.com/office/drawing/2014/main" id="{9EF6B5C2-C396-1653-047E-733390ED95FB}"/>
              </a:ext>
            </a:extLst>
          </p:cNvPr>
          <p:cNvSpPr/>
          <p:nvPr/>
        </p:nvSpPr>
        <p:spPr>
          <a:xfrm>
            <a:off x="-468706" y="163019"/>
            <a:ext cx="11573881" cy="505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</a:pPr>
            <a:r>
              <a:rPr lang="es-ES_tradnl" sz="26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Resultado 2: 50 familias beneficiarias con capacidades reforzadas</a:t>
            </a:r>
            <a:endParaRPr lang="es-CO" sz="2600" b="1" dirty="0">
              <a:solidFill>
                <a:schemeClr val="accent2">
                  <a:lumMod val="50000"/>
                </a:schemeClr>
              </a:solidFill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sp>
        <p:nvSpPr>
          <p:cNvPr id="32" name="CuadroTexto 31">
            <a:extLst>
              <a:ext uri="{FF2B5EF4-FFF2-40B4-BE49-F238E27FC236}">
                <a16:creationId xmlns:a16="http://schemas.microsoft.com/office/drawing/2014/main" id="{5D37E4CC-B3D8-E2CB-1463-82D0E0FDBD39}"/>
              </a:ext>
            </a:extLst>
          </p:cNvPr>
          <p:cNvSpPr txBox="1"/>
          <p:nvPr/>
        </p:nvSpPr>
        <p:spPr>
          <a:xfrm>
            <a:off x="346671" y="1161022"/>
            <a:ext cx="5553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12</a:t>
            </a:r>
            <a:r>
              <a:rPr lang="es-ES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 Temas</a:t>
            </a:r>
            <a:r>
              <a:rPr lang="es-ES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 </a:t>
            </a:r>
            <a:r>
              <a:rPr lang="es-ES" dirty="0">
                <a:latin typeface="Proxima Nova Rg" panose="02000506030000020004" pitchFamily="50" charset="0"/>
                <a:cs typeface="Adobe Naskh Medium" pitchFamily="2" charset="-78"/>
              </a:rPr>
              <a:t>del plan de formación de capacidades abordados</a:t>
            </a:r>
          </a:p>
        </p:txBody>
      </p:sp>
      <p:sp>
        <p:nvSpPr>
          <p:cNvPr id="34" name="CuadroTexto 33">
            <a:extLst>
              <a:ext uri="{FF2B5EF4-FFF2-40B4-BE49-F238E27FC236}">
                <a16:creationId xmlns:a16="http://schemas.microsoft.com/office/drawing/2014/main" id="{7BA8101A-E5AA-72DF-9378-9ACE1B0D06EE}"/>
              </a:ext>
            </a:extLst>
          </p:cNvPr>
          <p:cNvSpPr txBox="1"/>
          <p:nvPr/>
        </p:nvSpPr>
        <p:spPr>
          <a:xfrm>
            <a:off x="376664" y="3073370"/>
            <a:ext cx="552339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7</a:t>
            </a:r>
            <a:r>
              <a:rPr lang="es-ES" sz="2000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 </a:t>
            </a:r>
            <a:r>
              <a:rPr lang="es-ES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Talleres </a:t>
            </a:r>
            <a:r>
              <a:rPr lang="es-ES" dirty="0">
                <a:latin typeface="Proxima Nova Rg" panose="02000506030000020004" pitchFamily="50" charset="0"/>
                <a:cs typeface="Adobe Naskh Medium" pitchFamily="2" charset="-78"/>
              </a:rPr>
              <a:t>de calidad y Transformación</a:t>
            </a:r>
          </a:p>
        </p:txBody>
      </p:sp>
      <p:sp>
        <p:nvSpPr>
          <p:cNvPr id="36" name="CuadroTexto 35">
            <a:extLst>
              <a:ext uri="{FF2B5EF4-FFF2-40B4-BE49-F238E27FC236}">
                <a16:creationId xmlns:a16="http://schemas.microsoft.com/office/drawing/2014/main" id="{32FD5F2B-E27C-E150-F407-47771C0C27BB}"/>
              </a:ext>
            </a:extLst>
          </p:cNvPr>
          <p:cNvSpPr txBox="1"/>
          <p:nvPr/>
        </p:nvSpPr>
        <p:spPr>
          <a:xfrm>
            <a:off x="346670" y="2105629"/>
            <a:ext cx="555338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32</a:t>
            </a:r>
            <a:r>
              <a:rPr lang="es-ES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 Talleres </a:t>
            </a:r>
            <a:r>
              <a:rPr lang="es-ES" dirty="0">
                <a:latin typeface="Proxima Nova Rg" panose="02000506030000020004" pitchFamily="50" charset="0"/>
                <a:cs typeface="Adobe Naskh Medium" pitchFamily="2" charset="-78"/>
              </a:rPr>
              <a:t>con participación de alrededor de 105 productores </a:t>
            </a:r>
          </a:p>
        </p:txBody>
      </p:sp>
      <p:pic>
        <p:nvPicPr>
          <p:cNvPr id="38" name="Imagen 37">
            <a:extLst>
              <a:ext uri="{FF2B5EF4-FFF2-40B4-BE49-F238E27FC236}">
                <a16:creationId xmlns:a16="http://schemas.microsoft.com/office/drawing/2014/main" id="{EAD9648B-7C49-18A6-EC15-4362EBBAEEF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B333090-A7D1-B88F-BF43-B20942C7814E}"/>
              </a:ext>
            </a:extLst>
          </p:cNvPr>
          <p:cNvSpPr txBox="1"/>
          <p:nvPr/>
        </p:nvSpPr>
        <p:spPr>
          <a:xfrm>
            <a:off x="346670" y="3764112"/>
            <a:ext cx="54933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b="1" dirty="0">
                <a:solidFill>
                  <a:srgbClr val="BC622B"/>
                </a:solidFill>
                <a:latin typeface="Proxima Nova Rg" panose="02000506030000020004" pitchFamily="50" charset="0"/>
              </a:rPr>
              <a:t>3</a:t>
            </a:r>
            <a:r>
              <a:rPr lang="es-CO" sz="2000" b="1" dirty="0">
                <a:solidFill>
                  <a:srgbClr val="BC622B"/>
                </a:solidFill>
                <a:latin typeface="Proxima Nova Rg" panose="02000506030000020004" pitchFamily="50" charset="0"/>
              </a:rPr>
              <a:t> </a:t>
            </a:r>
            <a:r>
              <a:rPr lang="es-CO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aplicaciones </a:t>
            </a:r>
            <a:r>
              <a:rPr lang="es-CO" dirty="0">
                <a:latin typeface="Proxima Nova Rg" panose="02000506030000020004" pitchFamily="50" charset="0"/>
                <a:cs typeface="Adobe Naskh Medium" pitchFamily="2" charset="-78"/>
              </a:rPr>
              <a:t>del plan de nutrición orgánico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54E492-B5EF-4B60-6D6D-325700E5A79F}"/>
              </a:ext>
            </a:extLst>
          </p:cNvPr>
          <p:cNvSpPr txBox="1"/>
          <p:nvPr/>
        </p:nvSpPr>
        <p:spPr>
          <a:xfrm>
            <a:off x="376664" y="4454854"/>
            <a:ext cx="5294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2800" b="1">
                <a:latin typeface="Maiandra GD" panose="020E0502030308020204" pitchFamily="34" charset="0"/>
              </a:defRPr>
            </a:lvl1pPr>
          </a:lstStyle>
          <a:p>
            <a:pPr algn="l"/>
            <a:r>
              <a:rPr lang="es-ES" sz="2400" dirty="0">
                <a:solidFill>
                  <a:srgbClr val="BC622B"/>
                </a:solidFill>
                <a:latin typeface="Proxima Nova Rg" panose="02000506030000020004" pitchFamily="50" charset="0"/>
              </a:rPr>
              <a:t>3</a:t>
            </a:r>
            <a:r>
              <a:rPr lang="es-ES" dirty="0">
                <a:solidFill>
                  <a:srgbClr val="BC622B"/>
                </a:solidFill>
                <a:latin typeface="Proxima Nova Rg" panose="02000506030000020004" pitchFamily="50" charset="0"/>
              </a:rPr>
              <a:t> </a:t>
            </a:r>
            <a:r>
              <a:rPr lang="es-ES" sz="1800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Ensayos </a:t>
            </a:r>
            <a:r>
              <a:rPr lang="es-ES" sz="1800" b="0" dirty="0">
                <a:latin typeface="Proxima Nova Rg" panose="02000506030000020004" pitchFamily="50" charset="0"/>
                <a:cs typeface="Adobe Naskh Medium" pitchFamily="2" charset="-78"/>
              </a:rPr>
              <a:t>para la caracterización de Fermentación y Secado para la región 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AB2E1FA2-5A1D-1CEF-91E9-8FF4B3D3ABF0}"/>
              </a:ext>
            </a:extLst>
          </p:cNvPr>
          <p:cNvSpPr txBox="1"/>
          <p:nvPr/>
        </p:nvSpPr>
        <p:spPr>
          <a:xfrm>
            <a:off x="346670" y="5456868"/>
            <a:ext cx="444153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400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26 </a:t>
            </a:r>
            <a:r>
              <a:rPr lang="es-ES" b="1" dirty="0">
                <a:solidFill>
                  <a:srgbClr val="BC622B"/>
                </a:solidFill>
                <a:latin typeface="Proxima Nova Rg" panose="02000506030000020004" pitchFamily="50" charset="0"/>
                <a:cs typeface="Adobe Naskh Medium" pitchFamily="2" charset="-78"/>
              </a:rPr>
              <a:t>Cajones </a:t>
            </a:r>
            <a:r>
              <a:rPr lang="es-ES" dirty="0">
                <a:latin typeface="Proxima Nova Rg" panose="02000506030000020004" pitchFamily="50" charset="0"/>
                <a:cs typeface="Adobe Naskh Medium" pitchFamily="2" charset="-78"/>
              </a:rPr>
              <a:t>entregados a productores – Mejora de Infraestructura productiva </a:t>
            </a:r>
          </a:p>
        </p:txBody>
      </p:sp>
    </p:spTree>
    <p:extLst>
      <p:ext uri="{BB962C8B-B14F-4D97-AF65-F5344CB8AC3E}">
        <p14:creationId xmlns:p14="http://schemas.microsoft.com/office/powerpoint/2010/main" val="283548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9">
            <a:extLst>
              <a:ext uri="{FF2B5EF4-FFF2-40B4-BE49-F238E27FC236}">
                <a16:creationId xmlns:a16="http://schemas.microsoft.com/office/drawing/2014/main" id="{255CD84C-67AA-1ABC-E5CE-40322FD8BCD2}"/>
              </a:ext>
            </a:extLst>
          </p:cNvPr>
          <p:cNvSpPr/>
          <p:nvPr/>
        </p:nvSpPr>
        <p:spPr>
          <a:xfrm>
            <a:off x="6443836" y="4126694"/>
            <a:ext cx="4002491" cy="2508021"/>
          </a:xfrm>
          <a:prstGeom prst="rect">
            <a:avLst/>
          </a:prstGeom>
          <a:solidFill>
            <a:schemeClr val="accent4">
              <a:lumMod val="20000"/>
              <a:lumOff val="80000"/>
              <a:alpha val="79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 sz="1200" b="1" dirty="0">
              <a:solidFill>
                <a:schemeClr val="tx1"/>
              </a:solidFill>
              <a:latin typeface="Maiandra GD" panose="020E0502030308020204" pitchFamily="34" charset="77"/>
            </a:endParaRPr>
          </a:p>
          <a:p>
            <a:pPr algn="ctr"/>
            <a:endParaRPr lang="en-US" sz="1050" dirty="0"/>
          </a:p>
        </p:txBody>
      </p:sp>
      <p:sp>
        <p:nvSpPr>
          <p:cNvPr id="14" name="Rectángulo 13">
            <a:extLst>
              <a:ext uri="{FF2B5EF4-FFF2-40B4-BE49-F238E27FC236}">
                <a16:creationId xmlns:a16="http://schemas.microsoft.com/office/drawing/2014/main" id="{0ADA85FE-50A3-D740-B41B-355273143025}"/>
              </a:ext>
            </a:extLst>
          </p:cNvPr>
          <p:cNvSpPr/>
          <p:nvPr/>
        </p:nvSpPr>
        <p:spPr>
          <a:xfrm>
            <a:off x="1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E9E05648-AAC6-F64E-BC2C-893A8E8B3F0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5170" y="0"/>
            <a:ext cx="1056830" cy="73855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14878E-21E9-FC48-8BD5-BA185C4A5975}"/>
              </a:ext>
            </a:extLst>
          </p:cNvPr>
          <p:cNvSpPr/>
          <p:nvPr/>
        </p:nvSpPr>
        <p:spPr>
          <a:xfrm>
            <a:off x="148856" y="163111"/>
            <a:ext cx="1003133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4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Resultado 3: </a:t>
            </a:r>
            <a:r>
              <a:rPr lang="es-ES" sz="24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El modelo de producción de CFA orgánico y sustentable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575D98D-2686-1441-B644-A2A8F824CDEC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249154"/>
            <a:ext cx="12192000" cy="608846"/>
          </a:xfrm>
          <a:prstGeom prst="rect">
            <a:avLst/>
          </a:prstGeom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C78E0987-70D5-484D-AE1E-65BD8ADD3C3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733149"/>
            <a:ext cx="4299214" cy="5901566"/>
          </a:xfrm>
          <a:prstGeom prst="rect">
            <a:avLst/>
          </a:prstGeom>
        </p:spPr>
      </p:pic>
      <p:sp>
        <p:nvSpPr>
          <p:cNvPr id="13" name="Elipse 12"/>
          <p:cNvSpPr/>
          <p:nvPr/>
        </p:nvSpPr>
        <p:spPr>
          <a:xfrm>
            <a:off x="7583803" y="4525723"/>
            <a:ext cx="1549740" cy="1528868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b="1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Guía de manejo de SAF Cacao</a:t>
            </a:r>
          </a:p>
        </p:txBody>
      </p:sp>
      <p:sp>
        <p:nvSpPr>
          <p:cNvPr id="91" name="Rectángulo 90"/>
          <p:cNvSpPr/>
          <p:nvPr/>
        </p:nvSpPr>
        <p:spPr>
          <a:xfrm>
            <a:off x="7208280" y="3531743"/>
            <a:ext cx="48301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ExCn Extrabld" panose="020B0908030502060204" pitchFamily="34" charset="0"/>
                <a:cs typeface="Adobe Naskh Medium" pitchFamily="2" charset="-78"/>
              </a:rPr>
              <a:t>Modelo de producción orgánico</a:t>
            </a:r>
            <a:endParaRPr lang="en-US" sz="2800" b="1" dirty="0">
              <a:latin typeface="Proxima Nova ExCn Extrabld" panose="020B0908030502060204" pitchFamily="34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DD8BDB7-5DC5-0B7B-797F-D36E7E4678A9}"/>
              </a:ext>
            </a:extLst>
          </p:cNvPr>
          <p:cNvSpPr txBox="1"/>
          <p:nvPr/>
        </p:nvSpPr>
        <p:spPr>
          <a:xfrm>
            <a:off x="4581556" y="958887"/>
            <a:ext cx="73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441627"/>
                </a:solidFill>
                <a:latin typeface="Proxima Nova Rg" panose="02000506030000020004" pitchFamily="50" charset="0"/>
                <a:cs typeface="Adobe Naskh Medium" pitchFamily="2" charset="-78"/>
              </a:rPr>
              <a:t>Difusión a través de talleres en temas de podas, bioinsumos, poscosecha y renovación de cultivos con productores de Piamonte y regiones cercanas de los departamentos de Putumayo y Caquetá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8BD97D1-50DE-9390-6E8A-48357D9D0D7D}"/>
              </a:ext>
            </a:extLst>
          </p:cNvPr>
          <p:cNvGraphicFramePr/>
          <p:nvPr/>
        </p:nvGraphicFramePr>
        <p:xfrm>
          <a:off x="4581556" y="1828204"/>
          <a:ext cx="7308912" cy="1030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7CD5EFE5-3A67-9C41-EB6A-64524280D2F0}"/>
              </a:ext>
            </a:extLst>
          </p:cNvPr>
          <p:cNvSpPr txBox="1"/>
          <p:nvPr/>
        </p:nvSpPr>
        <p:spPr>
          <a:xfrm>
            <a:off x="4591151" y="2947853"/>
            <a:ext cx="73089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rgbClr val="DC8060"/>
                </a:solidFill>
                <a:latin typeface="Proxima Nova Rg" panose="02000506030000020004" pitchFamily="50" charset="0"/>
                <a:cs typeface="Adobe Naskh Medium" pitchFamily="2" charset="-78"/>
              </a:rPr>
              <a:t>Socialización y aportes de instituciones, productores, asociaciones y actores locales al modelo de producción local </a:t>
            </a:r>
            <a:endParaRPr lang="en-US" sz="1600" b="1" dirty="0">
              <a:solidFill>
                <a:srgbClr val="DC8060"/>
              </a:solidFill>
              <a:latin typeface="Proxima Nova Rg" panose="02000506030000020004" pitchFamily="50" charset="0"/>
              <a:cs typeface="Adobe Naskh Medium" pitchFamily="2" charset="-78"/>
            </a:endParaRPr>
          </a:p>
        </p:txBody>
      </p:sp>
      <p:sp>
        <p:nvSpPr>
          <p:cNvPr id="2" name="Rectángulo 1">
            <a:extLst>
              <a:ext uri="{FF2B5EF4-FFF2-40B4-BE49-F238E27FC236}">
                <a16:creationId xmlns:a16="http://schemas.microsoft.com/office/drawing/2014/main" id="{CF8D5C21-BABB-BB74-3378-7FCB2328F40C}"/>
              </a:ext>
            </a:extLst>
          </p:cNvPr>
          <p:cNvSpPr/>
          <p:nvPr/>
        </p:nvSpPr>
        <p:spPr>
          <a:xfrm>
            <a:off x="4926099" y="4297293"/>
            <a:ext cx="2232837" cy="764732"/>
          </a:xfrm>
          <a:prstGeom prst="rect">
            <a:avLst/>
          </a:prstGeom>
          <a:solidFill>
            <a:srgbClr val="FDE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F67B891F-B085-7661-7EE5-5F95637E8555}"/>
              </a:ext>
            </a:extLst>
          </p:cNvPr>
          <p:cNvSpPr/>
          <p:nvPr/>
        </p:nvSpPr>
        <p:spPr>
          <a:xfrm>
            <a:off x="9557845" y="4288175"/>
            <a:ext cx="2232837" cy="764732"/>
          </a:xfrm>
          <a:prstGeom prst="rect">
            <a:avLst/>
          </a:prstGeom>
          <a:solidFill>
            <a:srgbClr val="FDE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FB7EBF14-1D6A-5744-2ED8-44A93EBA9966}"/>
              </a:ext>
            </a:extLst>
          </p:cNvPr>
          <p:cNvSpPr/>
          <p:nvPr/>
        </p:nvSpPr>
        <p:spPr>
          <a:xfrm>
            <a:off x="9557844" y="5398624"/>
            <a:ext cx="2232837" cy="764732"/>
          </a:xfrm>
          <a:prstGeom prst="rect">
            <a:avLst/>
          </a:prstGeom>
          <a:solidFill>
            <a:srgbClr val="FDE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8C390FC8-0396-A3DA-94C3-0605F886E33B}"/>
              </a:ext>
            </a:extLst>
          </p:cNvPr>
          <p:cNvSpPr/>
          <p:nvPr/>
        </p:nvSpPr>
        <p:spPr>
          <a:xfrm>
            <a:off x="4958102" y="5468492"/>
            <a:ext cx="2232837" cy="764732"/>
          </a:xfrm>
          <a:prstGeom prst="rect">
            <a:avLst/>
          </a:prstGeom>
          <a:solidFill>
            <a:srgbClr val="FDE3A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F013EEC-4B7F-C9D8-79C4-07612C4756F6}"/>
              </a:ext>
            </a:extLst>
          </p:cNvPr>
          <p:cNvSpPr txBox="1"/>
          <p:nvPr/>
        </p:nvSpPr>
        <p:spPr>
          <a:xfrm>
            <a:off x="4926099" y="4320349"/>
            <a:ext cx="2177949" cy="9724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Establecimiento del cultivo de cacao en SAF para la agricultura orgánica  </a:t>
            </a:r>
            <a:endParaRPr lang="es-CO" sz="1200" dirty="0">
              <a:latin typeface="Proxima Nova Th" panose="02000506030000020004" pitchFamily="50" charset="0"/>
              <a:cs typeface="Adobe Naskh Medium" pitchFamily="2" charset="-78"/>
            </a:endParaRPr>
          </a:p>
          <a:p>
            <a:pPr algn="ctr"/>
            <a:endParaRPr lang="en-US" sz="1200" b="1" dirty="0">
              <a:latin typeface="Arial Nova Light" panose="020B0304020202020204" pitchFamily="34" charset="0"/>
              <a:cs typeface="Adobe Naskh Medium" pitchFamily="2" charset="-78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BEFDA7A4-D656-C69E-BEAE-CB82673BA3CA}"/>
              </a:ext>
            </a:extLst>
          </p:cNvPr>
          <p:cNvSpPr txBox="1"/>
          <p:nvPr/>
        </p:nvSpPr>
        <p:spPr>
          <a:xfrm>
            <a:off x="9623364" y="4401406"/>
            <a:ext cx="2177949" cy="7748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Agricultura orgánica y proceso de certificación </a:t>
            </a:r>
          </a:p>
          <a:p>
            <a:pPr algn="ctr"/>
            <a:endParaRPr lang="en-US" sz="1200" b="1" dirty="0">
              <a:latin typeface="Arial Nova Light" panose="020B0304020202020204" pitchFamily="34" charset="0"/>
              <a:cs typeface="Adobe Naskh Medium" pitchFamily="2" charset="-78"/>
            </a:endParaRP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BC22E0CE-E860-AD24-D5EF-CD561229E27B}"/>
              </a:ext>
            </a:extLst>
          </p:cNvPr>
          <p:cNvSpPr txBox="1"/>
          <p:nvPr/>
        </p:nvSpPr>
        <p:spPr>
          <a:xfrm>
            <a:off x="9573994" y="5391384"/>
            <a:ext cx="2361801" cy="1272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Proceso de Beneficio del cacao</a:t>
            </a:r>
          </a:p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(Fermentación, secado, análisis de calidad, almacenamiento)</a:t>
            </a:r>
          </a:p>
          <a:p>
            <a:pPr algn="ctr"/>
            <a:endParaRPr lang="en-US" sz="1200" b="1" dirty="0">
              <a:latin typeface="Arial Nova Light" panose="020B0304020202020204" pitchFamily="34" charset="0"/>
              <a:cs typeface="Adobe Naskh Medium" pitchFamily="2" charset="-78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6A5A01DE-A815-516E-183B-A4B33050C6ED}"/>
              </a:ext>
            </a:extLst>
          </p:cNvPr>
          <p:cNvSpPr txBox="1"/>
          <p:nvPr/>
        </p:nvSpPr>
        <p:spPr>
          <a:xfrm>
            <a:off x="5007025" y="5449340"/>
            <a:ext cx="2177949" cy="10750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Manejo del cultivo de cacao </a:t>
            </a:r>
          </a:p>
          <a:p>
            <a:pPr marR="89535" lvl="0" algn="ctr">
              <a:lnSpc>
                <a:spcPct val="107000"/>
              </a:lnSpc>
              <a:spcAft>
                <a:spcPts val="800"/>
              </a:spcAft>
            </a:pPr>
            <a:r>
              <a:rPr lang="es-ES" sz="1200" dirty="0">
                <a:latin typeface="Proxima Nova Th" panose="02000506030000020004" pitchFamily="50" charset="0"/>
                <a:cs typeface="Adobe Naskh Medium" pitchFamily="2" charset="-78"/>
              </a:rPr>
              <a:t>(Manejo de fertilización, MIPE, Podas, Renovación)</a:t>
            </a:r>
          </a:p>
          <a:p>
            <a:pPr algn="ctr"/>
            <a:endParaRPr lang="en-US" sz="1200" b="1" dirty="0">
              <a:latin typeface="Arial Nova Light" panose="020B0304020202020204" pitchFamily="34" charset="0"/>
              <a:cs typeface="Adobe Naskh Medium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9035857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B18936F3-1E5E-134C-8208-B8D28AC174AB}"/>
              </a:ext>
            </a:extLst>
          </p:cNvPr>
          <p:cNvSpPr/>
          <p:nvPr/>
        </p:nvSpPr>
        <p:spPr>
          <a:xfrm>
            <a:off x="0" y="0"/>
            <a:ext cx="12192000" cy="738554"/>
          </a:xfrm>
          <a:prstGeom prst="rect">
            <a:avLst/>
          </a:prstGeom>
          <a:solidFill>
            <a:srgbClr val="F6D7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721B02C1-E743-40E9-8FDA-82D8108587A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8" y="6310674"/>
            <a:ext cx="12192000" cy="608846"/>
          </a:xfrm>
          <a:prstGeom prst="rect">
            <a:avLst/>
          </a:prstGeom>
        </p:spPr>
      </p:pic>
      <p:sp>
        <p:nvSpPr>
          <p:cNvPr id="2" name="Rectángulo 6">
            <a:extLst>
              <a:ext uri="{FF2B5EF4-FFF2-40B4-BE49-F238E27FC236}">
                <a16:creationId xmlns:a16="http://schemas.microsoft.com/office/drawing/2014/main" id="{BAC7CE73-578E-47E4-3078-6E71829C35DA}"/>
              </a:ext>
            </a:extLst>
          </p:cNvPr>
          <p:cNvSpPr/>
          <p:nvPr/>
        </p:nvSpPr>
        <p:spPr>
          <a:xfrm>
            <a:off x="146566" y="136708"/>
            <a:ext cx="862287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_tradnl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Resultado 4: </a:t>
            </a:r>
            <a:r>
              <a:rPr lang="es-ES" sz="2800" b="1" dirty="0">
                <a:solidFill>
                  <a:schemeClr val="accent2">
                    <a:lumMod val="50000"/>
                  </a:schemeClr>
                </a:solidFill>
                <a:latin typeface="Proxima Nova Bl" panose="02000506030000020004" pitchFamily="50" charset="0"/>
                <a:cs typeface="Adobe Naskh Medium" pitchFamily="2" charset="-78"/>
              </a:rPr>
              <a:t>Línea de la tasa de deforestación</a:t>
            </a:r>
            <a:endParaRPr lang="es-ES" sz="2800" b="1" dirty="0">
              <a:solidFill>
                <a:schemeClr val="accent2">
                  <a:lumMod val="50000"/>
                </a:schemeClr>
              </a:solidFill>
              <a:highlight>
                <a:srgbClr val="FFFF00"/>
              </a:highlight>
              <a:latin typeface="Proxima Nova Bl" panose="02000506030000020004" pitchFamily="50" charset="0"/>
              <a:cs typeface="Adobe Naskh Medium" pitchFamily="2" charset="-78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5F0D6359-4E15-1B44-88E3-E88B14A26C7A}"/>
              </a:ext>
            </a:extLst>
          </p:cNvPr>
          <p:cNvSpPr txBox="1">
            <a:spLocks/>
          </p:cNvSpPr>
          <p:nvPr/>
        </p:nvSpPr>
        <p:spPr>
          <a:xfrm>
            <a:off x="665205" y="1042978"/>
            <a:ext cx="10515600" cy="60884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CO" dirty="0">
                <a:solidFill>
                  <a:srgbClr val="DC8060"/>
                </a:solidFill>
                <a:latin typeface="Proxima Nova ExCn Extrabld" panose="020B0908030502060204" pitchFamily="34" charset="0"/>
              </a:rPr>
              <a:t>DEFORESTACIÓN FUENTE SMBYC (IDEAM)</a:t>
            </a:r>
          </a:p>
        </p:txBody>
      </p:sp>
      <p:graphicFrame>
        <p:nvGraphicFramePr>
          <p:cNvPr id="12" name="Gráfico 5">
            <a:extLst>
              <a:ext uri="{FF2B5EF4-FFF2-40B4-BE49-F238E27FC236}">
                <a16:creationId xmlns:a16="http://schemas.microsoft.com/office/drawing/2014/main" id="{72D5FFAC-B183-7E42-827F-DA42B24643E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016846"/>
              </p:ext>
            </p:extLst>
          </p:nvPr>
        </p:nvGraphicFramePr>
        <p:xfrm>
          <a:off x="534591" y="2622852"/>
          <a:ext cx="3899185" cy="25552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16" name="Imagen 4">
            <a:extLst>
              <a:ext uri="{FF2B5EF4-FFF2-40B4-BE49-F238E27FC236}">
                <a16:creationId xmlns:a16="http://schemas.microsoft.com/office/drawing/2014/main" id="{746A6CAD-7869-1B40-BF83-27DC3865F99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18694" y="1591893"/>
            <a:ext cx="7271884" cy="4640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173165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Tema de 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4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505364E9-7B09-4994-803F-7ED66AC6D2F7}">
  <we:reference id="22ff87a5-132f-4d52-9e97-94d888e4dd91" version="3.0.0.0" store="EXCatalog" storeType="EXCatalog"/>
  <we:alternateReferences>
    <we:reference id="WA104380050" version="3.0.0.0" store="en-US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46B4ED991FF8D498190A6F4CF71C908" ma:contentTypeVersion="16" ma:contentTypeDescription="Crear nuevo documento." ma:contentTypeScope="" ma:versionID="083be5c1ac0ee00f01876723b867d9ff">
  <xsd:schema xmlns:xsd="http://www.w3.org/2001/XMLSchema" xmlns:xs="http://www.w3.org/2001/XMLSchema" xmlns:p="http://schemas.microsoft.com/office/2006/metadata/properties" xmlns:ns2="1f8a0d93-5b5d-48bd-a208-729cbf195ce2" xmlns:ns3="489b56e4-9352-4f6b-a0b5-bb6124ba25b9" xmlns:ns4="2f5f6eb6-ef45-4cc7-acd1-315704ade2e7" targetNamespace="http://schemas.microsoft.com/office/2006/metadata/properties" ma:root="true" ma:fieldsID="abcaa92a71731bec76b9156aff158bf9" ns2:_="" ns3:_="" ns4:_="">
    <xsd:import namespace="1f8a0d93-5b5d-48bd-a208-729cbf195ce2"/>
    <xsd:import namespace="489b56e4-9352-4f6b-a0b5-bb6124ba25b9"/>
    <xsd:import namespace="2f5f6eb6-ef45-4cc7-acd1-315704ade2e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4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f8a0d93-5b5d-48bd-a208-729cbf195ce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Etiquetas de imagen" ma:readOnly="false" ma:fieldId="{5cf76f15-5ced-4ddc-b409-7134ff3c332f}" ma:taxonomyMulti="true" ma:sspId="3ff1a7de-0354-4fe7-a65a-68130dd0408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9b56e4-9352-4f6b-a0b5-bb6124ba25b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f5f6eb6-ef45-4cc7-acd1-315704ade2e7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fcc399b3-40fd-41e2-a096-cc796a7df0db}" ma:internalName="TaxCatchAll" ma:showField="CatchAllData" ma:web="489b56e4-9352-4f6b-a0b5-bb6124ba25b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2f5f6eb6-ef45-4cc7-acd1-315704ade2e7" xsi:nil="true"/>
    <lcf76f155ced4ddcb4097134ff3c332f xmlns="1f8a0d93-5b5d-48bd-a208-729cbf195ce2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6873C8F-8E44-4C16-A53A-7BDF72C404A1}"/>
</file>

<file path=customXml/itemProps2.xml><?xml version="1.0" encoding="utf-8"?>
<ds:datastoreItem xmlns:ds="http://schemas.openxmlformats.org/officeDocument/2006/customXml" ds:itemID="{BAF98A8C-8592-451B-850B-4139A272593E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249561C6-568F-4B68-9D81-0C405F2778BB}">
  <ds:schemaRefs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http://schemas.microsoft.com/office/2006/metadata/properties"/>
    <ds:schemaRef ds:uri="1045809b-62fb-4f34-8042-d4be31c73775"/>
    <ds:schemaRef ds:uri="http://purl.org/dc/terms/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29072</TotalTime>
  <Words>1251</Words>
  <Application>Microsoft Macintosh PowerPoint</Application>
  <PresentationFormat>Widescreen</PresentationFormat>
  <Paragraphs>320</Paragraphs>
  <Slides>23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8" baseType="lpstr">
      <vt:lpstr>Arial</vt:lpstr>
      <vt:lpstr>Arial Nova Light</vt:lpstr>
      <vt:lpstr>Calibri</vt:lpstr>
      <vt:lpstr>Calibri Light</vt:lpstr>
      <vt:lpstr>Century Gothic</vt:lpstr>
      <vt:lpstr>Helvetica Light</vt:lpstr>
      <vt:lpstr>Maiandra GD</vt:lpstr>
      <vt:lpstr>Open Sans</vt:lpstr>
      <vt:lpstr>Overlock</vt:lpstr>
      <vt:lpstr>Proxima Nova Bl</vt:lpstr>
      <vt:lpstr>Proxima Nova ExCn Black</vt:lpstr>
      <vt:lpstr>Proxima Nova ExCn Extrabld</vt:lpstr>
      <vt:lpstr>Proxima Nova Rg</vt:lpstr>
      <vt:lpstr>Proxima Nova Th</vt:lpstr>
      <vt:lpstr>Tema de Office</vt:lpstr>
      <vt:lpstr>PowerPoint Presentation</vt:lpstr>
      <vt:lpstr>PowerPoint Presentation</vt:lpstr>
      <vt:lpstr>Localización del Municipio de Piamonte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VEREDAS CON MAYOR ÁREA DE DEFORESTACIÓN FUENTE IDEAM</vt:lpstr>
      <vt:lpstr>PowerPoint Presentation</vt:lpstr>
      <vt:lpstr>VEREDAS CON MAYOR ÁREA DE DEFORESTACIÓN FUENTE HANSEN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Juliana Obando</dc:creator>
  <cp:lastModifiedBy>Emma Galindo</cp:lastModifiedBy>
  <cp:revision>497</cp:revision>
  <dcterms:created xsi:type="dcterms:W3CDTF">2020-09-11T22:32:44Z</dcterms:created>
  <dcterms:modified xsi:type="dcterms:W3CDTF">2022-11-25T01:14:01Z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0x010100A46B4ED991FF8D498190A6F4CF71C908</vt:lpwstr>
  </property>
</Properties>
</file>