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4411" r:id="rId6"/>
    <p:sldId id="257" r:id="rId7"/>
    <p:sldId id="302" r:id="rId8"/>
    <p:sldId id="304" r:id="rId9"/>
    <p:sldId id="303" r:id="rId10"/>
    <p:sldId id="305" r:id="rId11"/>
    <p:sldId id="306" r:id="rId12"/>
    <p:sldId id="307" r:id="rId13"/>
    <p:sldId id="4409" r:id="rId14"/>
    <p:sldId id="4410" r:id="rId15"/>
    <p:sldId id="265" r:id="rId16"/>
    <p:sldId id="4412" r:id="rId17"/>
    <p:sldId id="264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1" roundtripDataSignature="AMtx7mixLvXqiOgNaAPGgPopGqz76jr0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C5C9"/>
    <a:srgbClr val="15D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1097" y="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4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28B6C-EAB4-4E8D-9830-F2BAE9E905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F54D79-373C-44A2-8C99-7FB3ADDE340F}">
      <dgm:prSet/>
      <dgm:spPr/>
      <dgm:t>
        <a:bodyPr/>
        <a:lstStyle/>
        <a:p>
          <a:r>
            <a:rPr lang="es-MX"/>
            <a:t>28,8% de la población ocupada tiene como actividad económica principal la agricultura, ganadería, silvicultura y pesca. </a:t>
          </a:r>
          <a:endParaRPr lang="en-US"/>
        </a:p>
      </dgm:t>
    </dgm:pt>
    <dgm:pt modelId="{6D593059-A5F8-45CB-AB7A-C14FF70153A3}" type="parTrans" cxnId="{611A7635-D30E-4BFB-9ECA-D9663002E686}">
      <dgm:prSet/>
      <dgm:spPr/>
      <dgm:t>
        <a:bodyPr/>
        <a:lstStyle/>
        <a:p>
          <a:endParaRPr lang="en-US"/>
        </a:p>
      </dgm:t>
    </dgm:pt>
    <dgm:pt modelId="{0C8ADED0-8858-479B-9146-16F5BA44308C}" type="sibTrans" cxnId="{611A7635-D30E-4BFB-9ECA-D9663002E686}">
      <dgm:prSet/>
      <dgm:spPr/>
      <dgm:t>
        <a:bodyPr/>
        <a:lstStyle/>
        <a:p>
          <a:endParaRPr lang="en-US"/>
        </a:p>
      </dgm:t>
    </dgm:pt>
    <dgm:pt modelId="{CFF06B62-6BC4-4E6F-8B5F-08567BB929CD}">
      <dgm:prSet/>
      <dgm:spPr/>
      <dgm:t>
        <a:bodyPr/>
        <a:lstStyle/>
        <a:p>
          <a:r>
            <a:rPr lang="es-MX" dirty="0"/>
            <a:t>Representa el 71,6% de la población rural. </a:t>
          </a:r>
          <a:endParaRPr lang="en-US" dirty="0"/>
        </a:p>
      </dgm:t>
    </dgm:pt>
    <dgm:pt modelId="{A422C449-F378-4199-9E06-C329C38B3DA2}" type="parTrans" cxnId="{8A727B89-4F0F-4649-8593-6C60AED6745B}">
      <dgm:prSet/>
      <dgm:spPr/>
      <dgm:t>
        <a:bodyPr/>
        <a:lstStyle/>
        <a:p>
          <a:endParaRPr lang="en-US"/>
        </a:p>
      </dgm:t>
    </dgm:pt>
    <dgm:pt modelId="{AF318B29-839C-44A3-B266-AD2CBABE5820}" type="sibTrans" cxnId="{8A727B89-4F0F-4649-8593-6C60AED6745B}">
      <dgm:prSet/>
      <dgm:spPr/>
      <dgm:t>
        <a:bodyPr/>
        <a:lstStyle/>
        <a:p>
          <a:endParaRPr lang="en-US"/>
        </a:p>
      </dgm:t>
    </dgm:pt>
    <dgm:pt modelId="{7AC6F753-8335-4612-9EDE-3252438FD326}">
      <dgm:prSet/>
      <dgm:spPr/>
      <dgm:t>
        <a:bodyPr/>
        <a:lstStyle/>
        <a:p>
          <a:r>
            <a:rPr lang="es-MX"/>
            <a:t>Aporta con el 61% de la producción total y con el 86% de la producción de productos no industriales.</a:t>
          </a:r>
          <a:endParaRPr lang="en-US"/>
        </a:p>
      </dgm:t>
    </dgm:pt>
    <dgm:pt modelId="{12E37312-BE4F-4D25-AE24-4776AA9F0C8D}" type="parTrans" cxnId="{8E9A6257-ADAB-4FEC-8894-84E08EDE2432}">
      <dgm:prSet/>
      <dgm:spPr/>
      <dgm:t>
        <a:bodyPr/>
        <a:lstStyle/>
        <a:p>
          <a:endParaRPr lang="en-US"/>
        </a:p>
      </dgm:t>
    </dgm:pt>
    <dgm:pt modelId="{E7DB3FFD-6B44-4A96-82F7-2670BA42DA80}" type="sibTrans" cxnId="{8E9A6257-ADAB-4FEC-8894-84E08EDE2432}">
      <dgm:prSet/>
      <dgm:spPr/>
      <dgm:t>
        <a:bodyPr/>
        <a:lstStyle/>
        <a:p>
          <a:endParaRPr lang="en-US"/>
        </a:p>
      </dgm:t>
    </dgm:pt>
    <dgm:pt modelId="{5D01D4BC-C725-411B-B112-A046C75BFECB}">
      <dgm:prSet/>
      <dgm:spPr/>
      <dgm:t>
        <a:bodyPr/>
        <a:lstStyle/>
        <a:p>
          <a:r>
            <a:rPr lang="es-MX"/>
            <a:t>Al menos el 25,2 de las unidades productivas familiares están a cargo de una mujer.</a:t>
          </a:r>
          <a:endParaRPr lang="en-US"/>
        </a:p>
      </dgm:t>
    </dgm:pt>
    <dgm:pt modelId="{32D553FD-8144-425A-8192-5D52EC4EA902}" type="parTrans" cxnId="{0A0D8951-FFD6-4B26-8F5A-5EBEAB312370}">
      <dgm:prSet/>
      <dgm:spPr/>
      <dgm:t>
        <a:bodyPr/>
        <a:lstStyle/>
        <a:p>
          <a:endParaRPr lang="en-US"/>
        </a:p>
      </dgm:t>
    </dgm:pt>
    <dgm:pt modelId="{D53F2C4A-619F-4CF6-B778-399E9FC091A6}" type="sibTrans" cxnId="{0A0D8951-FFD6-4B26-8F5A-5EBEAB312370}">
      <dgm:prSet/>
      <dgm:spPr/>
      <dgm:t>
        <a:bodyPr/>
        <a:lstStyle/>
        <a:p>
          <a:endParaRPr lang="en-US"/>
        </a:p>
      </dgm:t>
    </dgm:pt>
    <dgm:pt modelId="{5FB0640F-D801-460B-A576-7135FC628794}" type="pres">
      <dgm:prSet presAssocID="{35428B6C-EAB4-4E8D-9830-F2BAE9E905C4}" presName="vert0" presStyleCnt="0">
        <dgm:presLayoutVars>
          <dgm:dir/>
          <dgm:animOne val="branch"/>
          <dgm:animLvl val="lvl"/>
        </dgm:presLayoutVars>
      </dgm:prSet>
      <dgm:spPr/>
    </dgm:pt>
    <dgm:pt modelId="{9F3253A1-B3F0-412A-BA11-CBD96CD2D11A}" type="pres">
      <dgm:prSet presAssocID="{4BF54D79-373C-44A2-8C99-7FB3ADDE340F}" presName="thickLine" presStyleLbl="alignNode1" presStyleIdx="0" presStyleCnt="4"/>
      <dgm:spPr/>
    </dgm:pt>
    <dgm:pt modelId="{E3D6287A-BF47-4016-A1FE-64F29865B06E}" type="pres">
      <dgm:prSet presAssocID="{4BF54D79-373C-44A2-8C99-7FB3ADDE340F}" presName="horz1" presStyleCnt="0"/>
      <dgm:spPr/>
    </dgm:pt>
    <dgm:pt modelId="{CBCEB375-9503-4EEF-BCCB-B05178DEA97C}" type="pres">
      <dgm:prSet presAssocID="{4BF54D79-373C-44A2-8C99-7FB3ADDE340F}" presName="tx1" presStyleLbl="revTx" presStyleIdx="0" presStyleCnt="4"/>
      <dgm:spPr/>
    </dgm:pt>
    <dgm:pt modelId="{5446E429-6987-459B-B192-2F9A4D4A9F6D}" type="pres">
      <dgm:prSet presAssocID="{4BF54D79-373C-44A2-8C99-7FB3ADDE340F}" presName="vert1" presStyleCnt="0"/>
      <dgm:spPr/>
    </dgm:pt>
    <dgm:pt modelId="{5AC5E27A-8226-4CB6-884D-778F3C7F43D9}" type="pres">
      <dgm:prSet presAssocID="{CFF06B62-6BC4-4E6F-8B5F-08567BB929CD}" presName="thickLine" presStyleLbl="alignNode1" presStyleIdx="1" presStyleCnt="4"/>
      <dgm:spPr/>
    </dgm:pt>
    <dgm:pt modelId="{72216FEE-47C0-4287-BAE2-50DB871BA5CB}" type="pres">
      <dgm:prSet presAssocID="{CFF06B62-6BC4-4E6F-8B5F-08567BB929CD}" presName="horz1" presStyleCnt="0"/>
      <dgm:spPr/>
    </dgm:pt>
    <dgm:pt modelId="{9E67AE91-5E8B-4503-A9CD-BFA0540D0C6D}" type="pres">
      <dgm:prSet presAssocID="{CFF06B62-6BC4-4E6F-8B5F-08567BB929CD}" presName="tx1" presStyleLbl="revTx" presStyleIdx="1" presStyleCnt="4"/>
      <dgm:spPr/>
    </dgm:pt>
    <dgm:pt modelId="{F26F3682-0708-4F44-ABB3-200E665EDE0D}" type="pres">
      <dgm:prSet presAssocID="{CFF06B62-6BC4-4E6F-8B5F-08567BB929CD}" presName="vert1" presStyleCnt="0"/>
      <dgm:spPr/>
    </dgm:pt>
    <dgm:pt modelId="{4BC25E98-E739-4FDC-9948-69EB40E3EAB1}" type="pres">
      <dgm:prSet presAssocID="{7AC6F753-8335-4612-9EDE-3252438FD326}" presName="thickLine" presStyleLbl="alignNode1" presStyleIdx="2" presStyleCnt="4"/>
      <dgm:spPr/>
    </dgm:pt>
    <dgm:pt modelId="{CA8595B1-27AD-436F-9EC2-0D6D70E7CC35}" type="pres">
      <dgm:prSet presAssocID="{7AC6F753-8335-4612-9EDE-3252438FD326}" presName="horz1" presStyleCnt="0"/>
      <dgm:spPr/>
    </dgm:pt>
    <dgm:pt modelId="{0B8F54F2-C6AE-4DB8-B6D1-AEDB66D91348}" type="pres">
      <dgm:prSet presAssocID="{7AC6F753-8335-4612-9EDE-3252438FD326}" presName="tx1" presStyleLbl="revTx" presStyleIdx="2" presStyleCnt="4"/>
      <dgm:spPr/>
    </dgm:pt>
    <dgm:pt modelId="{9B26B345-488D-40EE-8BFB-9632C1536D93}" type="pres">
      <dgm:prSet presAssocID="{7AC6F753-8335-4612-9EDE-3252438FD326}" presName="vert1" presStyleCnt="0"/>
      <dgm:spPr/>
    </dgm:pt>
    <dgm:pt modelId="{ACC31D59-3CC1-4830-94A7-C4E6C160E1D0}" type="pres">
      <dgm:prSet presAssocID="{5D01D4BC-C725-411B-B112-A046C75BFECB}" presName="thickLine" presStyleLbl="alignNode1" presStyleIdx="3" presStyleCnt="4"/>
      <dgm:spPr/>
    </dgm:pt>
    <dgm:pt modelId="{30C07501-4A2E-4CD1-B34C-99A9B1C454F7}" type="pres">
      <dgm:prSet presAssocID="{5D01D4BC-C725-411B-B112-A046C75BFECB}" presName="horz1" presStyleCnt="0"/>
      <dgm:spPr/>
    </dgm:pt>
    <dgm:pt modelId="{E1231527-3E56-495F-B9AF-A96D0A62DC1A}" type="pres">
      <dgm:prSet presAssocID="{5D01D4BC-C725-411B-B112-A046C75BFECB}" presName="tx1" presStyleLbl="revTx" presStyleIdx="3" presStyleCnt="4"/>
      <dgm:spPr/>
    </dgm:pt>
    <dgm:pt modelId="{7B5BB0CB-022B-431B-97FE-172C2BC89BE5}" type="pres">
      <dgm:prSet presAssocID="{5D01D4BC-C725-411B-B112-A046C75BFECB}" presName="vert1" presStyleCnt="0"/>
      <dgm:spPr/>
    </dgm:pt>
  </dgm:ptLst>
  <dgm:cxnLst>
    <dgm:cxn modelId="{A4FE932C-C232-4963-B02F-70B938DB40A6}" type="presOf" srcId="{7AC6F753-8335-4612-9EDE-3252438FD326}" destId="{0B8F54F2-C6AE-4DB8-B6D1-AEDB66D91348}" srcOrd="0" destOrd="0" presId="urn:microsoft.com/office/officeart/2008/layout/LinedList"/>
    <dgm:cxn modelId="{611A7635-D30E-4BFB-9ECA-D9663002E686}" srcId="{35428B6C-EAB4-4E8D-9830-F2BAE9E905C4}" destId="{4BF54D79-373C-44A2-8C99-7FB3ADDE340F}" srcOrd="0" destOrd="0" parTransId="{6D593059-A5F8-45CB-AB7A-C14FF70153A3}" sibTransId="{0C8ADED0-8858-479B-9146-16F5BA44308C}"/>
    <dgm:cxn modelId="{0A0D8951-FFD6-4B26-8F5A-5EBEAB312370}" srcId="{35428B6C-EAB4-4E8D-9830-F2BAE9E905C4}" destId="{5D01D4BC-C725-411B-B112-A046C75BFECB}" srcOrd="3" destOrd="0" parTransId="{32D553FD-8144-425A-8192-5D52EC4EA902}" sibTransId="{D53F2C4A-619F-4CF6-B778-399E9FC091A6}"/>
    <dgm:cxn modelId="{8E9A6257-ADAB-4FEC-8894-84E08EDE2432}" srcId="{35428B6C-EAB4-4E8D-9830-F2BAE9E905C4}" destId="{7AC6F753-8335-4612-9EDE-3252438FD326}" srcOrd="2" destOrd="0" parTransId="{12E37312-BE4F-4D25-AE24-4776AA9F0C8D}" sibTransId="{E7DB3FFD-6B44-4A96-82F7-2670BA42DA80}"/>
    <dgm:cxn modelId="{08A95180-A879-4A2A-81D9-9B39090C74CE}" type="presOf" srcId="{35428B6C-EAB4-4E8D-9830-F2BAE9E905C4}" destId="{5FB0640F-D801-460B-A576-7135FC628794}" srcOrd="0" destOrd="0" presId="urn:microsoft.com/office/officeart/2008/layout/LinedList"/>
    <dgm:cxn modelId="{6A6FD086-4BD9-419F-BF70-6E2C182BFD8D}" type="presOf" srcId="{CFF06B62-6BC4-4E6F-8B5F-08567BB929CD}" destId="{9E67AE91-5E8B-4503-A9CD-BFA0540D0C6D}" srcOrd="0" destOrd="0" presId="urn:microsoft.com/office/officeart/2008/layout/LinedList"/>
    <dgm:cxn modelId="{8A727B89-4F0F-4649-8593-6C60AED6745B}" srcId="{35428B6C-EAB4-4E8D-9830-F2BAE9E905C4}" destId="{CFF06B62-6BC4-4E6F-8B5F-08567BB929CD}" srcOrd="1" destOrd="0" parTransId="{A422C449-F378-4199-9E06-C329C38B3DA2}" sibTransId="{AF318B29-839C-44A3-B266-AD2CBABE5820}"/>
    <dgm:cxn modelId="{F32797B7-B436-4C1E-B903-CE3461899B7C}" type="presOf" srcId="{5D01D4BC-C725-411B-B112-A046C75BFECB}" destId="{E1231527-3E56-495F-B9AF-A96D0A62DC1A}" srcOrd="0" destOrd="0" presId="urn:microsoft.com/office/officeart/2008/layout/LinedList"/>
    <dgm:cxn modelId="{A2F2A5BA-88EF-43EB-9A05-0BDC1512E7A2}" type="presOf" srcId="{4BF54D79-373C-44A2-8C99-7FB3ADDE340F}" destId="{CBCEB375-9503-4EEF-BCCB-B05178DEA97C}" srcOrd="0" destOrd="0" presId="urn:microsoft.com/office/officeart/2008/layout/LinedList"/>
    <dgm:cxn modelId="{0E03109C-3E0E-4C80-BCED-6C2706F0D2B7}" type="presParOf" srcId="{5FB0640F-D801-460B-A576-7135FC628794}" destId="{9F3253A1-B3F0-412A-BA11-CBD96CD2D11A}" srcOrd="0" destOrd="0" presId="urn:microsoft.com/office/officeart/2008/layout/LinedList"/>
    <dgm:cxn modelId="{096020FA-1C2D-489D-B49F-073A6DDBDC73}" type="presParOf" srcId="{5FB0640F-D801-460B-A576-7135FC628794}" destId="{E3D6287A-BF47-4016-A1FE-64F29865B06E}" srcOrd="1" destOrd="0" presId="urn:microsoft.com/office/officeart/2008/layout/LinedList"/>
    <dgm:cxn modelId="{A66F764F-688E-41FD-896C-0F9F16C61EBF}" type="presParOf" srcId="{E3D6287A-BF47-4016-A1FE-64F29865B06E}" destId="{CBCEB375-9503-4EEF-BCCB-B05178DEA97C}" srcOrd="0" destOrd="0" presId="urn:microsoft.com/office/officeart/2008/layout/LinedList"/>
    <dgm:cxn modelId="{48B1814F-165E-42EF-9ADE-AF761595CD85}" type="presParOf" srcId="{E3D6287A-BF47-4016-A1FE-64F29865B06E}" destId="{5446E429-6987-459B-B192-2F9A4D4A9F6D}" srcOrd="1" destOrd="0" presId="urn:microsoft.com/office/officeart/2008/layout/LinedList"/>
    <dgm:cxn modelId="{BB95D74C-47A1-4AD5-94FE-8AD4F9DFE3DF}" type="presParOf" srcId="{5FB0640F-D801-460B-A576-7135FC628794}" destId="{5AC5E27A-8226-4CB6-884D-778F3C7F43D9}" srcOrd="2" destOrd="0" presId="urn:microsoft.com/office/officeart/2008/layout/LinedList"/>
    <dgm:cxn modelId="{87D3FE67-C1EC-40F9-AEEC-4EAA163DD2D2}" type="presParOf" srcId="{5FB0640F-D801-460B-A576-7135FC628794}" destId="{72216FEE-47C0-4287-BAE2-50DB871BA5CB}" srcOrd="3" destOrd="0" presId="urn:microsoft.com/office/officeart/2008/layout/LinedList"/>
    <dgm:cxn modelId="{5A38683D-15EF-41D2-BAC4-93DEC555A814}" type="presParOf" srcId="{72216FEE-47C0-4287-BAE2-50DB871BA5CB}" destId="{9E67AE91-5E8B-4503-A9CD-BFA0540D0C6D}" srcOrd="0" destOrd="0" presId="urn:microsoft.com/office/officeart/2008/layout/LinedList"/>
    <dgm:cxn modelId="{773C2AB9-7872-4F6C-9BF2-4D1F9EA5BBE2}" type="presParOf" srcId="{72216FEE-47C0-4287-BAE2-50DB871BA5CB}" destId="{F26F3682-0708-4F44-ABB3-200E665EDE0D}" srcOrd="1" destOrd="0" presId="urn:microsoft.com/office/officeart/2008/layout/LinedList"/>
    <dgm:cxn modelId="{53300004-B37C-4B85-8D97-67CD84AC7382}" type="presParOf" srcId="{5FB0640F-D801-460B-A576-7135FC628794}" destId="{4BC25E98-E739-4FDC-9948-69EB40E3EAB1}" srcOrd="4" destOrd="0" presId="urn:microsoft.com/office/officeart/2008/layout/LinedList"/>
    <dgm:cxn modelId="{E5F6F62B-55A2-4BF1-B604-0BBF95BDB589}" type="presParOf" srcId="{5FB0640F-D801-460B-A576-7135FC628794}" destId="{CA8595B1-27AD-436F-9EC2-0D6D70E7CC35}" srcOrd="5" destOrd="0" presId="urn:microsoft.com/office/officeart/2008/layout/LinedList"/>
    <dgm:cxn modelId="{A4C8D7AF-AB33-4E35-A485-A87CFFD14DFC}" type="presParOf" srcId="{CA8595B1-27AD-436F-9EC2-0D6D70E7CC35}" destId="{0B8F54F2-C6AE-4DB8-B6D1-AEDB66D91348}" srcOrd="0" destOrd="0" presId="urn:microsoft.com/office/officeart/2008/layout/LinedList"/>
    <dgm:cxn modelId="{B8F3EFE0-0464-452C-A5FF-DC0D063C1D94}" type="presParOf" srcId="{CA8595B1-27AD-436F-9EC2-0D6D70E7CC35}" destId="{9B26B345-488D-40EE-8BFB-9632C1536D93}" srcOrd="1" destOrd="0" presId="urn:microsoft.com/office/officeart/2008/layout/LinedList"/>
    <dgm:cxn modelId="{900D37F4-47C1-42BF-9A72-ABF4B5112177}" type="presParOf" srcId="{5FB0640F-D801-460B-A576-7135FC628794}" destId="{ACC31D59-3CC1-4830-94A7-C4E6C160E1D0}" srcOrd="6" destOrd="0" presId="urn:microsoft.com/office/officeart/2008/layout/LinedList"/>
    <dgm:cxn modelId="{377DBFAC-0AA1-4219-B419-FFBF73F2D889}" type="presParOf" srcId="{5FB0640F-D801-460B-A576-7135FC628794}" destId="{30C07501-4A2E-4CD1-B34C-99A9B1C454F7}" srcOrd="7" destOrd="0" presId="urn:microsoft.com/office/officeart/2008/layout/LinedList"/>
    <dgm:cxn modelId="{D8CE038B-6A94-4C53-8C88-8930343F2291}" type="presParOf" srcId="{30C07501-4A2E-4CD1-B34C-99A9B1C454F7}" destId="{E1231527-3E56-495F-B9AF-A96D0A62DC1A}" srcOrd="0" destOrd="0" presId="urn:microsoft.com/office/officeart/2008/layout/LinedList"/>
    <dgm:cxn modelId="{82AB3BDD-495F-46FE-8FCC-FA470F36D96E}" type="presParOf" srcId="{30C07501-4A2E-4CD1-B34C-99A9B1C454F7}" destId="{7B5BB0CB-022B-431B-97FE-172C2BC89B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253A1-B3F0-412A-BA11-CBD96CD2D11A}">
      <dsp:nvSpPr>
        <dsp:cNvPr id="0" name=""/>
        <dsp:cNvSpPr/>
      </dsp:nvSpPr>
      <dsp:spPr>
        <a:xfrm>
          <a:off x="0" y="0"/>
          <a:ext cx="6445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EB375-9503-4EEF-BCCB-B05178DEA97C}">
      <dsp:nvSpPr>
        <dsp:cNvPr id="0" name=""/>
        <dsp:cNvSpPr/>
      </dsp:nvSpPr>
      <dsp:spPr>
        <a:xfrm>
          <a:off x="0" y="0"/>
          <a:ext cx="6445048" cy="1223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/>
            <a:t>28,8% de la población ocupada tiene como actividad económica principal la agricultura, ganadería, silvicultura y pesca. </a:t>
          </a:r>
          <a:endParaRPr lang="en-US" sz="2500" kern="1200"/>
        </a:p>
      </dsp:txBody>
      <dsp:txXfrm>
        <a:off x="0" y="0"/>
        <a:ext cx="6445048" cy="1223411"/>
      </dsp:txXfrm>
    </dsp:sp>
    <dsp:sp modelId="{5AC5E27A-8226-4CB6-884D-778F3C7F43D9}">
      <dsp:nvSpPr>
        <dsp:cNvPr id="0" name=""/>
        <dsp:cNvSpPr/>
      </dsp:nvSpPr>
      <dsp:spPr>
        <a:xfrm>
          <a:off x="0" y="1223411"/>
          <a:ext cx="6445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7AE91-5E8B-4503-A9CD-BFA0540D0C6D}">
      <dsp:nvSpPr>
        <dsp:cNvPr id="0" name=""/>
        <dsp:cNvSpPr/>
      </dsp:nvSpPr>
      <dsp:spPr>
        <a:xfrm>
          <a:off x="0" y="1223411"/>
          <a:ext cx="6445048" cy="1223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Representa el 71,6% de la población rural. </a:t>
          </a:r>
          <a:endParaRPr lang="en-US" sz="2500" kern="1200" dirty="0"/>
        </a:p>
      </dsp:txBody>
      <dsp:txXfrm>
        <a:off x="0" y="1223411"/>
        <a:ext cx="6445048" cy="1223411"/>
      </dsp:txXfrm>
    </dsp:sp>
    <dsp:sp modelId="{4BC25E98-E739-4FDC-9948-69EB40E3EAB1}">
      <dsp:nvSpPr>
        <dsp:cNvPr id="0" name=""/>
        <dsp:cNvSpPr/>
      </dsp:nvSpPr>
      <dsp:spPr>
        <a:xfrm>
          <a:off x="0" y="2446823"/>
          <a:ext cx="6445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F54F2-C6AE-4DB8-B6D1-AEDB66D91348}">
      <dsp:nvSpPr>
        <dsp:cNvPr id="0" name=""/>
        <dsp:cNvSpPr/>
      </dsp:nvSpPr>
      <dsp:spPr>
        <a:xfrm>
          <a:off x="0" y="2446823"/>
          <a:ext cx="6445048" cy="1223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/>
            <a:t>Aporta con el 61% de la producción total y con el 86% de la producción de productos no industriales.</a:t>
          </a:r>
          <a:endParaRPr lang="en-US" sz="2500" kern="1200"/>
        </a:p>
      </dsp:txBody>
      <dsp:txXfrm>
        <a:off x="0" y="2446823"/>
        <a:ext cx="6445048" cy="1223411"/>
      </dsp:txXfrm>
    </dsp:sp>
    <dsp:sp modelId="{ACC31D59-3CC1-4830-94A7-C4E6C160E1D0}">
      <dsp:nvSpPr>
        <dsp:cNvPr id="0" name=""/>
        <dsp:cNvSpPr/>
      </dsp:nvSpPr>
      <dsp:spPr>
        <a:xfrm>
          <a:off x="0" y="3670235"/>
          <a:ext cx="6445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31527-3E56-495F-B9AF-A96D0A62DC1A}">
      <dsp:nvSpPr>
        <dsp:cNvPr id="0" name=""/>
        <dsp:cNvSpPr/>
      </dsp:nvSpPr>
      <dsp:spPr>
        <a:xfrm>
          <a:off x="0" y="3670235"/>
          <a:ext cx="6445048" cy="1223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/>
            <a:t>Al menos el 25,2 de las unidades productivas familiares están a cargo de una mujer.</a:t>
          </a:r>
          <a:endParaRPr lang="en-US" sz="2500" kern="1200"/>
        </a:p>
      </dsp:txBody>
      <dsp:txXfrm>
        <a:off x="0" y="3670235"/>
        <a:ext cx="6445048" cy="1223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01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648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19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086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dbe8ee435c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dbe8ee435c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pt/lupe-lente-de-aumento-lupa-vidro-160478/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pixabay.com/pt/lupe-lente-de-aumento-lupa-vidro-16047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pt/lupe-lente-de-aumento-lupa-vidro-160478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lupe-lente-de-aumento-lupa-vidro-160478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58" y="2628283"/>
            <a:ext cx="5361021" cy="160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8750" y="0"/>
            <a:ext cx="525991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3C61F20-F158-8567-A70E-B600C66792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49" y="266289"/>
            <a:ext cx="2471432" cy="1355109"/>
          </a:xfrm>
          <a:prstGeom prst="rect">
            <a:avLst/>
          </a:prstGeom>
        </p:spPr>
      </p:pic>
      <p:pic>
        <p:nvPicPr>
          <p:cNvPr id="3" name="Imagen 2" descr="Icono&#10;&#10;Descripción generada automáticamente con confianza media">
            <a:extLst>
              <a:ext uri="{FF2B5EF4-FFF2-40B4-BE49-F238E27FC236}">
                <a16:creationId xmlns:a16="http://schemas.microsoft.com/office/drawing/2014/main" id="{5ADF165C-1534-6066-B356-0A95A4DBD2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370" y="625322"/>
            <a:ext cx="1874463" cy="551313"/>
          </a:xfrm>
          <a:prstGeom prst="rect">
            <a:avLst/>
          </a:prstGeom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FD44665-8AD2-E564-F849-62DFAD3739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992" y="4769802"/>
            <a:ext cx="1775290" cy="692975"/>
          </a:xfrm>
          <a:prstGeom prst="rect">
            <a:avLst/>
          </a:prstGeom>
        </p:spPr>
      </p:pic>
      <p:pic>
        <p:nvPicPr>
          <p:cNvPr id="5" name="Imagen 4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27DCB4E2-2E34-E778-9992-5A7E372171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49" y="5756157"/>
            <a:ext cx="1220786" cy="915974"/>
          </a:xfrm>
          <a:prstGeom prst="rect">
            <a:avLst/>
          </a:prstGeom>
        </p:spPr>
      </p:pic>
      <p:pic>
        <p:nvPicPr>
          <p:cNvPr id="6" name="Imagen 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9A496A82-1551-6214-C03E-44E8BB7E5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183" y="5924418"/>
            <a:ext cx="1575115" cy="660930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BBD92C27-633F-D3C1-A0BF-16E860B2930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002" y="5785401"/>
            <a:ext cx="1775289" cy="939993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49EC48C-D31C-6929-61FC-8C272BFA5B3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092" y="4711700"/>
            <a:ext cx="2196847" cy="7810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43">
            <a:extLst>
              <a:ext uri="{FF2B5EF4-FFF2-40B4-BE49-F238E27FC236}">
                <a16:creationId xmlns:a16="http://schemas.microsoft.com/office/drawing/2014/main" id="{2C4C7994-CD9E-4694-AD26-D4519983E57D}"/>
              </a:ext>
            </a:extLst>
          </p:cNvPr>
          <p:cNvSpPr txBox="1"/>
          <p:nvPr/>
        </p:nvSpPr>
        <p:spPr>
          <a:xfrm>
            <a:off x="7551658" y="4170828"/>
            <a:ext cx="983723" cy="36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ira Sans Extra Condensed" panose="020B05030500000200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FFAD5CC-BE3A-42C7-85F9-121928F9B272}"/>
              </a:ext>
            </a:extLst>
          </p:cNvPr>
          <p:cNvGrpSpPr/>
          <p:nvPr/>
        </p:nvGrpSpPr>
        <p:grpSpPr>
          <a:xfrm>
            <a:off x="1597620" y="965828"/>
            <a:ext cx="8984984" cy="5331876"/>
            <a:chOff x="1597620" y="965828"/>
            <a:chExt cx="8984984" cy="5331876"/>
          </a:xfrm>
        </p:grpSpPr>
        <p:pic>
          <p:nvPicPr>
            <p:cNvPr id="48" name="Imagen 4" descr="Un grupo de personas posando para una foto en un jardín&#10;&#10;Descripción generada automáticamente">
              <a:extLst>
                <a:ext uri="{FF2B5EF4-FFF2-40B4-BE49-F238E27FC236}">
                  <a16:creationId xmlns:a16="http://schemas.microsoft.com/office/drawing/2014/main" id="{D58D3F5A-0107-4DCE-8020-432DC1688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091" t="9091" r="17892" b="12720"/>
            <a:stretch/>
          </p:blipFill>
          <p:spPr>
            <a:xfrm>
              <a:off x="4266253" y="965828"/>
              <a:ext cx="3238533" cy="1950699"/>
            </a:xfrm>
            <a:prstGeom prst="ellipse">
              <a:avLst/>
            </a:prstGeom>
            <a:ln>
              <a:noFill/>
            </a:ln>
            <a:effectLst/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667C3668-4DB2-472F-B2AA-190648CB9E92}"/>
                </a:ext>
              </a:extLst>
            </p:cNvPr>
            <p:cNvGrpSpPr/>
            <p:nvPr/>
          </p:nvGrpSpPr>
          <p:grpSpPr>
            <a:xfrm>
              <a:off x="1597620" y="1746946"/>
              <a:ext cx="8984984" cy="4550758"/>
              <a:chOff x="1597620" y="1746946"/>
              <a:chExt cx="8984984" cy="4550758"/>
            </a:xfrm>
          </p:grpSpPr>
          <p:sp>
            <p:nvSpPr>
              <p:cNvPr id="117" name="TextBox 77">
                <a:extLst>
                  <a:ext uri="{FF2B5EF4-FFF2-40B4-BE49-F238E27FC236}">
                    <a16:creationId xmlns:a16="http://schemas.microsoft.com/office/drawing/2014/main" id="{8C8B1FDF-6FDB-47C0-A97B-725FD89D6D8A}"/>
                  </a:ext>
                </a:extLst>
              </p:cNvPr>
              <p:cNvSpPr txBox="1"/>
              <p:nvPr/>
            </p:nvSpPr>
            <p:spPr>
              <a:xfrm>
                <a:off x="1637081" y="2626491"/>
                <a:ext cx="1797967" cy="607602"/>
              </a:xfrm>
              <a:prstGeom prst="rect">
                <a:avLst/>
              </a:prstGeom>
              <a:noFill/>
            </p:spPr>
            <p:txBody>
              <a:bodyPr wrap="square" lIns="0" tIns="30480" rIns="60960" bIns="30480" rtlCol="0" anchor="b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chemeClr val="bg2">
                        <a:lumMod val="50000"/>
                      </a:schemeClr>
                    </a:solidFill>
                    <a:latin typeface="Fira Sans Extra Condensed" panose="020B0503050000020004" pitchFamily="34" charset="0"/>
                  </a:defRPr>
                </a:lvl1pPr>
              </a:lstStyle>
              <a:p>
                <a:pPr>
                  <a:lnSpc>
                    <a:spcPts val="2100"/>
                  </a:lnSpc>
                </a:pPr>
                <a:r>
                  <a:rPr lang="en-US" sz="2200" noProof="1"/>
                  <a:t>MERCADOS DE PRODUCTOS</a:t>
                </a:r>
              </a:p>
            </p:txBody>
          </p:sp>
          <p:pic>
            <p:nvPicPr>
              <p:cNvPr id="119" name="Imagen 118">
                <a:extLst>
                  <a:ext uri="{FF2B5EF4-FFF2-40B4-BE49-F238E27FC236}">
                    <a16:creationId xmlns:a16="http://schemas.microsoft.com/office/drawing/2014/main" id="{7944A16D-9C08-4257-B151-45D52D5E78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1694B2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25" t="4585" r="62356" b="67084"/>
              <a:stretch/>
            </p:blipFill>
            <p:spPr>
              <a:xfrm>
                <a:off x="5192471" y="2961553"/>
                <a:ext cx="1189533" cy="880384"/>
              </a:xfrm>
              <a:prstGeom prst="rect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29" name="Shape">
                <a:extLst>
                  <a:ext uri="{FF2B5EF4-FFF2-40B4-BE49-F238E27FC236}">
                    <a16:creationId xmlns:a16="http://schemas.microsoft.com/office/drawing/2014/main" id="{FC74C82A-53DA-411D-9DA1-0A445FAA4091}"/>
                  </a:ext>
                </a:extLst>
              </p:cNvPr>
              <p:cNvSpPr/>
              <p:nvPr/>
            </p:nvSpPr>
            <p:spPr>
              <a:xfrm rot="10800000">
                <a:off x="5877387" y="3964156"/>
                <a:ext cx="1586865" cy="1945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10" y="2937"/>
                    </a:moveTo>
                    <a:cubicBezTo>
                      <a:pt x="14368" y="1228"/>
                      <a:pt x="12424" y="0"/>
                      <a:pt x="10139" y="0"/>
                    </a:cubicBezTo>
                    <a:cubicBezTo>
                      <a:pt x="7326" y="0"/>
                      <a:pt x="5041" y="1880"/>
                      <a:pt x="5041" y="4196"/>
                    </a:cubicBezTo>
                    <a:cubicBezTo>
                      <a:pt x="5041" y="4879"/>
                      <a:pt x="5249" y="5517"/>
                      <a:pt x="5589" y="6092"/>
                    </a:cubicBezTo>
                    <a:cubicBezTo>
                      <a:pt x="3568" y="7117"/>
                      <a:pt x="1680" y="8329"/>
                      <a:pt x="0" y="9697"/>
                    </a:cubicBezTo>
                    <a:lnTo>
                      <a:pt x="14463" y="21600"/>
                    </a:lnTo>
                    <a:cubicBezTo>
                      <a:pt x="16351" y="20155"/>
                      <a:pt x="18843" y="19254"/>
                      <a:pt x="21600" y="19160"/>
                    </a:cubicBezTo>
                    <a:lnTo>
                      <a:pt x="21600" y="2284"/>
                    </a:lnTo>
                    <a:cubicBezTo>
                      <a:pt x="19315" y="2315"/>
                      <a:pt x="17125" y="2533"/>
                      <a:pt x="15010" y="293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25400" tIns="384000" rIns="25400" bIns="25400" anchor="t"/>
              <a:lstStyle/>
              <a:p>
                <a:pPr marL="0" marR="0" lvl="0" indent="0" algn="ctr" defTabSz="609600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Fira Sans Extra Condensed" panose="020B050305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Shape">
                <a:extLst>
                  <a:ext uri="{FF2B5EF4-FFF2-40B4-BE49-F238E27FC236}">
                    <a16:creationId xmlns:a16="http://schemas.microsoft.com/office/drawing/2014/main" id="{A32A6F99-ABFE-4195-98C1-AFB1684EF021}"/>
                  </a:ext>
                </a:extLst>
              </p:cNvPr>
              <p:cNvSpPr/>
              <p:nvPr/>
            </p:nvSpPr>
            <p:spPr>
              <a:xfrm rot="10800000">
                <a:off x="4235024" y="3966954"/>
                <a:ext cx="1578549" cy="1942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58" y="6147"/>
                    </a:moveTo>
                    <a:cubicBezTo>
                      <a:pt x="16437" y="5571"/>
                      <a:pt x="16646" y="4902"/>
                      <a:pt x="16646" y="4202"/>
                    </a:cubicBezTo>
                    <a:cubicBezTo>
                      <a:pt x="16646" y="1883"/>
                      <a:pt x="14350" y="0"/>
                      <a:pt x="11521" y="0"/>
                    </a:cubicBezTo>
                    <a:cubicBezTo>
                      <a:pt x="9206" y="0"/>
                      <a:pt x="7251" y="1245"/>
                      <a:pt x="6605" y="2972"/>
                    </a:cubicBezTo>
                    <a:cubicBezTo>
                      <a:pt x="4479" y="2568"/>
                      <a:pt x="2278" y="2350"/>
                      <a:pt x="0" y="2319"/>
                    </a:cubicBezTo>
                    <a:lnTo>
                      <a:pt x="0" y="19188"/>
                    </a:lnTo>
                    <a:cubicBezTo>
                      <a:pt x="2752" y="19281"/>
                      <a:pt x="5239" y="20184"/>
                      <a:pt x="7137" y="21600"/>
                    </a:cubicBezTo>
                    <a:lnTo>
                      <a:pt x="21600" y="9742"/>
                    </a:lnTo>
                    <a:cubicBezTo>
                      <a:pt x="19949" y="8372"/>
                      <a:pt x="18070" y="7174"/>
                      <a:pt x="16058" y="6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5400" tIns="384000" rIns="25400" bIns="25400" anchor="t"/>
              <a:lstStyle/>
              <a:p>
                <a:pPr marL="0" marR="0" lvl="0" indent="0" algn="ctr" defTabSz="609600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Fira Sans Extra Condensed" panose="020B050305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Shape">
                <a:extLst>
                  <a:ext uri="{FF2B5EF4-FFF2-40B4-BE49-F238E27FC236}">
                    <a16:creationId xmlns:a16="http://schemas.microsoft.com/office/drawing/2014/main" id="{4EF8A82F-12A8-472F-A541-6A758DD89A16}"/>
                  </a:ext>
                </a:extLst>
              </p:cNvPr>
              <p:cNvSpPr/>
              <p:nvPr/>
            </p:nvSpPr>
            <p:spPr>
              <a:xfrm rot="10800000">
                <a:off x="6489288" y="3372969"/>
                <a:ext cx="1883715" cy="1595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16" y="0"/>
                    </a:moveTo>
                    <a:cubicBezTo>
                      <a:pt x="8144" y="1573"/>
                      <a:pt x="7015" y="3316"/>
                      <a:pt x="6044" y="5173"/>
                    </a:cubicBezTo>
                    <a:cubicBezTo>
                      <a:pt x="5503" y="4888"/>
                      <a:pt x="4915" y="4737"/>
                      <a:pt x="4295" y="4737"/>
                    </a:cubicBezTo>
                    <a:cubicBezTo>
                      <a:pt x="1925" y="4737"/>
                      <a:pt x="0" y="7029"/>
                      <a:pt x="0" y="9853"/>
                    </a:cubicBezTo>
                    <a:cubicBezTo>
                      <a:pt x="0" y="12051"/>
                      <a:pt x="1161" y="13907"/>
                      <a:pt x="2784" y="14646"/>
                    </a:cubicBezTo>
                    <a:cubicBezTo>
                      <a:pt x="2354" y="16882"/>
                      <a:pt x="2115" y="19213"/>
                      <a:pt x="2115" y="21600"/>
                    </a:cubicBezTo>
                    <a:cubicBezTo>
                      <a:pt x="2115" y="21600"/>
                      <a:pt x="2115" y="21600"/>
                      <a:pt x="2115" y="21600"/>
                    </a:cubicBezTo>
                    <a:lnTo>
                      <a:pt x="19135" y="21600"/>
                    </a:lnTo>
                    <a:cubicBezTo>
                      <a:pt x="19230" y="18853"/>
                      <a:pt x="20153" y="16371"/>
                      <a:pt x="21600" y="14476"/>
                    </a:cubicBezTo>
                    <a:lnTo>
                      <a:pt x="941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5400" tIns="600000" rIns="25400" bIns="25400" anchor="t"/>
              <a:lstStyle/>
              <a:p>
                <a:pPr marL="0" marR="0" lvl="0" indent="0" algn="ctr" defTabSz="609600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Fira Sans Extra Condensed" panose="020B050305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Shape">
                <a:extLst>
                  <a:ext uri="{FF2B5EF4-FFF2-40B4-BE49-F238E27FC236}">
                    <a16:creationId xmlns:a16="http://schemas.microsoft.com/office/drawing/2014/main" id="{1FEA2AFE-8B85-4918-8ED2-B3E1CA206532}"/>
                  </a:ext>
                </a:extLst>
              </p:cNvPr>
              <p:cNvSpPr/>
              <p:nvPr/>
            </p:nvSpPr>
            <p:spPr>
              <a:xfrm rot="10800000">
                <a:off x="3361134" y="3390258"/>
                <a:ext cx="1869844" cy="1595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15"/>
                    </a:moveTo>
                    <a:cubicBezTo>
                      <a:pt x="21600" y="6992"/>
                      <a:pt x="19661" y="4699"/>
                      <a:pt x="17274" y="4699"/>
                    </a:cubicBezTo>
                    <a:cubicBezTo>
                      <a:pt x="16665" y="4699"/>
                      <a:pt x="16088" y="4851"/>
                      <a:pt x="15575" y="5116"/>
                    </a:cubicBezTo>
                    <a:cubicBezTo>
                      <a:pt x="14598" y="3278"/>
                      <a:pt x="13476" y="1554"/>
                      <a:pt x="12210" y="0"/>
                    </a:cubicBezTo>
                    <a:lnTo>
                      <a:pt x="0" y="14438"/>
                    </a:lnTo>
                    <a:cubicBezTo>
                      <a:pt x="1490" y="16333"/>
                      <a:pt x="2420" y="18834"/>
                      <a:pt x="2516" y="21600"/>
                    </a:cubicBezTo>
                    <a:lnTo>
                      <a:pt x="19597" y="21600"/>
                    </a:lnTo>
                    <a:cubicBezTo>
                      <a:pt x="19581" y="19194"/>
                      <a:pt x="19341" y="16844"/>
                      <a:pt x="18908" y="14589"/>
                    </a:cubicBezTo>
                    <a:cubicBezTo>
                      <a:pt x="20478" y="13813"/>
                      <a:pt x="21600" y="11975"/>
                      <a:pt x="21600" y="98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25400" tIns="600000" rIns="25400" bIns="25400" anchor="t"/>
              <a:lstStyle/>
              <a:p>
                <a:pPr marL="0" marR="0" lvl="0" indent="0" algn="ctr" defTabSz="609600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Fira Sans Extra Condensed" panose="020B050305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Shape">
                <a:extLst>
                  <a:ext uri="{FF2B5EF4-FFF2-40B4-BE49-F238E27FC236}">
                    <a16:creationId xmlns:a16="http://schemas.microsoft.com/office/drawing/2014/main" id="{8BFAE7A5-55DF-470D-ABDC-4A60454907CE}"/>
                  </a:ext>
                </a:extLst>
              </p:cNvPr>
              <p:cNvSpPr/>
              <p:nvPr/>
            </p:nvSpPr>
            <p:spPr>
              <a:xfrm rot="10800000">
                <a:off x="3301504" y="1746946"/>
                <a:ext cx="1929499" cy="1573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5" h="21600" extrusionOk="0">
                    <a:moveTo>
                      <a:pt x="18434" y="5765"/>
                    </a:moveTo>
                    <a:cubicBezTo>
                      <a:pt x="18745" y="3901"/>
                      <a:pt x="18931" y="1979"/>
                      <a:pt x="18978" y="0"/>
                    </a:cubicBezTo>
                    <a:lnTo>
                      <a:pt x="2436" y="0"/>
                    </a:lnTo>
                    <a:cubicBezTo>
                      <a:pt x="2343" y="2806"/>
                      <a:pt x="1443" y="5342"/>
                      <a:pt x="0" y="7264"/>
                    </a:cubicBezTo>
                    <a:lnTo>
                      <a:pt x="11576" y="21600"/>
                    </a:lnTo>
                    <a:cubicBezTo>
                      <a:pt x="13050" y="19736"/>
                      <a:pt x="14353" y="17660"/>
                      <a:pt x="15424" y="15393"/>
                    </a:cubicBezTo>
                    <a:cubicBezTo>
                      <a:pt x="16014" y="15777"/>
                      <a:pt x="16681" y="16008"/>
                      <a:pt x="17395" y="16008"/>
                    </a:cubicBezTo>
                    <a:cubicBezTo>
                      <a:pt x="19707" y="16008"/>
                      <a:pt x="21584" y="13683"/>
                      <a:pt x="21584" y="10819"/>
                    </a:cubicBezTo>
                    <a:cubicBezTo>
                      <a:pt x="21600" y="8359"/>
                      <a:pt x="20250" y="6322"/>
                      <a:pt x="18434" y="576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25400" tIns="96000" rIns="25400" bIns="25400" anchor="t"/>
              <a:lstStyle/>
              <a:p>
                <a:pPr marL="0" marR="0" lvl="0" indent="0" algn="ctr" defTabSz="609600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Fira Sans Extra Condensed" panose="020B050305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TextBox 46">
                <a:extLst>
                  <a:ext uri="{FF2B5EF4-FFF2-40B4-BE49-F238E27FC236}">
                    <a16:creationId xmlns:a16="http://schemas.microsoft.com/office/drawing/2014/main" id="{B2C983D3-3FC1-43C5-A068-12CE37E4C138}"/>
                  </a:ext>
                </a:extLst>
              </p:cNvPr>
              <p:cNvSpPr txBox="1"/>
              <p:nvPr/>
            </p:nvSpPr>
            <p:spPr>
              <a:xfrm>
                <a:off x="4479934" y="5457779"/>
                <a:ext cx="983723" cy="369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09600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Fira Sans Extra Condensed" panose="020B05030500000200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5" name="TextBox 68">
                <a:extLst>
                  <a:ext uri="{FF2B5EF4-FFF2-40B4-BE49-F238E27FC236}">
                    <a16:creationId xmlns:a16="http://schemas.microsoft.com/office/drawing/2014/main" id="{3D2DFC9B-3833-40C7-A28D-E7C167BA1B4A}"/>
                  </a:ext>
                </a:extLst>
              </p:cNvPr>
              <p:cNvSpPr txBox="1"/>
              <p:nvPr/>
            </p:nvSpPr>
            <p:spPr>
              <a:xfrm>
                <a:off x="3144087" y="4170828"/>
                <a:ext cx="983723" cy="369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09600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Fira Sans Extra Condensed" panose="020B05030500000200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26" name="TextBox 69">
                <a:extLst>
                  <a:ext uri="{FF2B5EF4-FFF2-40B4-BE49-F238E27FC236}">
                    <a16:creationId xmlns:a16="http://schemas.microsoft.com/office/drawing/2014/main" id="{B983C1EE-D958-4A45-AA78-4592A28E780E}"/>
                  </a:ext>
                </a:extLst>
              </p:cNvPr>
              <p:cNvSpPr txBox="1"/>
              <p:nvPr/>
            </p:nvSpPr>
            <p:spPr>
              <a:xfrm>
                <a:off x="3096755" y="2431784"/>
                <a:ext cx="983723" cy="369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09600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Fira Sans Extra Condensed" panose="020B05030500000200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pic>
            <p:nvPicPr>
              <p:cNvPr id="128" name="Graphic 13" descr="Open hand with plant">
                <a:extLst>
                  <a:ext uri="{FF2B5EF4-FFF2-40B4-BE49-F238E27FC236}">
                    <a16:creationId xmlns:a16="http://schemas.microsoft.com/office/drawing/2014/main" id="{D5CFDA67-9781-40A5-AF89-FF4A4CEDE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043516" y="3536997"/>
                <a:ext cx="741389" cy="748139"/>
              </a:xfrm>
              <a:prstGeom prst="rect">
                <a:avLst/>
              </a:prstGeom>
            </p:spPr>
          </p:pic>
          <p:sp>
            <p:nvSpPr>
              <p:cNvPr id="135" name="Rectangle 130">
                <a:extLst>
                  <a:ext uri="{FF2B5EF4-FFF2-40B4-BE49-F238E27FC236}">
                    <a16:creationId xmlns:a16="http://schemas.microsoft.com/office/drawing/2014/main" id="{F519371A-68C0-4B8D-9263-D9CF527E7CDA}"/>
                  </a:ext>
                </a:extLst>
              </p:cNvPr>
              <p:cNvSpPr/>
              <p:nvPr/>
            </p:nvSpPr>
            <p:spPr>
              <a:xfrm>
                <a:off x="4163560" y="2445569"/>
                <a:ext cx="480198" cy="555381"/>
              </a:xfrm>
              <a:custGeom>
                <a:avLst/>
                <a:gdLst/>
                <a:ahLst/>
                <a:cxnLst/>
                <a:rect l="l" t="t" r="r" b="b"/>
                <a:pathLst>
                  <a:path w="371900" h="373588">
                    <a:moveTo>
                      <a:pt x="297080" y="129105"/>
                    </a:moveTo>
                    <a:lnTo>
                      <a:pt x="284273" y="219737"/>
                    </a:lnTo>
                    <a:lnTo>
                      <a:pt x="305496" y="219737"/>
                    </a:lnTo>
                    <a:lnTo>
                      <a:pt x="333001" y="129105"/>
                    </a:lnTo>
                    <a:close/>
                    <a:moveTo>
                      <a:pt x="228265" y="129105"/>
                    </a:moveTo>
                    <a:lnTo>
                      <a:pt x="228265" y="219737"/>
                    </a:lnTo>
                    <a:lnTo>
                      <a:pt x="250807" y="219737"/>
                    </a:lnTo>
                    <a:lnTo>
                      <a:pt x="263614" y="129105"/>
                    </a:lnTo>
                    <a:close/>
                    <a:moveTo>
                      <a:pt x="157021" y="129105"/>
                    </a:moveTo>
                    <a:lnTo>
                      <a:pt x="175826" y="219737"/>
                    </a:lnTo>
                    <a:lnTo>
                      <a:pt x="195129" y="219737"/>
                    </a:lnTo>
                    <a:lnTo>
                      <a:pt x="195129" y="129105"/>
                    </a:lnTo>
                    <a:close/>
                    <a:moveTo>
                      <a:pt x="93087" y="129105"/>
                    </a:moveTo>
                    <a:lnTo>
                      <a:pt x="117372" y="219737"/>
                    </a:lnTo>
                    <a:lnTo>
                      <a:pt x="141984" y="219737"/>
                    </a:lnTo>
                    <a:lnTo>
                      <a:pt x="123179" y="129105"/>
                    </a:lnTo>
                    <a:close/>
                    <a:moveTo>
                      <a:pt x="58494" y="0"/>
                    </a:moveTo>
                    <a:lnTo>
                      <a:pt x="84208" y="95969"/>
                    </a:lnTo>
                    <a:lnTo>
                      <a:pt x="354346" y="95969"/>
                    </a:lnTo>
                    <a:lnTo>
                      <a:pt x="354346" y="97437"/>
                    </a:lnTo>
                    <a:cubicBezTo>
                      <a:pt x="356087" y="96136"/>
                      <a:pt x="357928" y="96353"/>
                      <a:pt x="359747" y="96905"/>
                    </a:cubicBezTo>
                    <a:lnTo>
                      <a:pt x="360371" y="97095"/>
                    </a:lnTo>
                    <a:cubicBezTo>
                      <a:pt x="368954" y="99700"/>
                      <a:pt x="373801" y="108770"/>
                      <a:pt x="371196" y="117354"/>
                    </a:cubicBezTo>
                    <a:lnTo>
                      <a:pt x="333339" y="242097"/>
                    </a:lnTo>
                    <a:cubicBezTo>
                      <a:pt x="331591" y="247858"/>
                      <a:pt x="326929" y="251935"/>
                      <a:pt x="321206" y="252122"/>
                    </a:cubicBezTo>
                    <a:lnTo>
                      <a:pt x="321206" y="252873"/>
                    </a:lnTo>
                    <a:lnTo>
                      <a:pt x="313576" y="252873"/>
                    </a:lnTo>
                    <a:cubicBezTo>
                      <a:pt x="313378" y="253010"/>
                      <a:pt x="313229" y="252967"/>
                      <a:pt x="313080" y="252922"/>
                    </a:cubicBezTo>
                    <a:lnTo>
                      <a:pt x="312919" y="252873"/>
                    </a:lnTo>
                    <a:lnTo>
                      <a:pt x="126251" y="252873"/>
                    </a:lnTo>
                    <a:lnTo>
                      <a:pt x="133971" y="281687"/>
                    </a:lnTo>
                    <a:lnTo>
                      <a:pt x="321075" y="281687"/>
                    </a:lnTo>
                    <a:lnTo>
                      <a:pt x="321075" y="314823"/>
                    </a:lnTo>
                    <a:lnTo>
                      <a:pt x="318480" y="314823"/>
                    </a:lnTo>
                    <a:cubicBezTo>
                      <a:pt x="329614" y="318311"/>
                      <a:pt x="336414" y="328969"/>
                      <a:pt x="336414" y="341215"/>
                    </a:cubicBezTo>
                    <a:cubicBezTo>
                      <a:pt x="336414" y="359094"/>
                      <a:pt x="321920" y="373588"/>
                      <a:pt x="304041" y="373588"/>
                    </a:cubicBezTo>
                    <a:cubicBezTo>
                      <a:pt x="286162" y="373588"/>
                      <a:pt x="271668" y="359094"/>
                      <a:pt x="271668" y="341215"/>
                    </a:cubicBezTo>
                    <a:cubicBezTo>
                      <a:pt x="271668" y="328969"/>
                      <a:pt x="278468" y="318311"/>
                      <a:pt x="289602" y="314823"/>
                    </a:cubicBezTo>
                    <a:lnTo>
                      <a:pt x="142850" y="314823"/>
                    </a:lnTo>
                    <a:lnTo>
                      <a:pt x="143397" y="316865"/>
                    </a:lnTo>
                    <a:cubicBezTo>
                      <a:pt x="151629" y="321811"/>
                      <a:pt x="156401" y="330956"/>
                      <a:pt x="156401" y="341215"/>
                    </a:cubicBezTo>
                    <a:cubicBezTo>
                      <a:pt x="156401" y="359094"/>
                      <a:pt x="141907" y="373588"/>
                      <a:pt x="124028" y="373588"/>
                    </a:cubicBezTo>
                    <a:cubicBezTo>
                      <a:pt x="106149" y="373588"/>
                      <a:pt x="91655" y="359094"/>
                      <a:pt x="91655" y="341215"/>
                    </a:cubicBezTo>
                    <a:cubicBezTo>
                      <a:pt x="91655" y="329356"/>
                      <a:pt x="98032" y="318986"/>
                      <a:pt x="108649" y="315212"/>
                    </a:cubicBezTo>
                    <a:lnTo>
                      <a:pt x="33542" y="34909"/>
                    </a:lnTo>
                    <a:lnTo>
                      <a:pt x="0" y="34909"/>
                    </a:lnTo>
                    <a:lnTo>
                      <a:pt x="0" y="1773"/>
                    </a:lnTo>
                    <a:lnTo>
                      <a:pt x="51879" y="177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61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2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Fira Sans Extra Condensed" panose="020B05030500000200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l 22">
                <a:extLst>
                  <a:ext uri="{FF2B5EF4-FFF2-40B4-BE49-F238E27FC236}">
                    <a16:creationId xmlns:a16="http://schemas.microsoft.com/office/drawing/2014/main" id="{6871EDF2-F7A0-40E5-AC60-9D2A07D1FD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36097" y="4517214"/>
                <a:ext cx="495339" cy="520514"/>
              </a:xfrm>
              <a:custGeom>
                <a:avLst/>
                <a:gdLst/>
                <a:ahLst/>
                <a:cxnLst/>
                <a:rect l="l" t="t" r="r" b="b"/>
                <a:pathLst>
                  <a:path w="3880153" h="3953697">
                    <a:moveTo>
                      <a:pt x="1455" y="3168352"/>
                    </a:moveTo>
                    <a:cubicBezTo>
                      <a:pt x="205207" y="3400679"/>
                      <a:pt x="634857" y="3494667"/>
                      <a:pt x="960501" y="3505633"/>
                    </a:cubicBezTo>
                    <a:cubicBezTo>
                      <a:pt x="1028690" y="3627447"/>
                      <a:pt x="1119686" y="3734676"/>
                      <a:pt x="1227538" y="3821974"/>
                    </a:cubicBezTo>
                    <a:cubicBezTo>
                      <a:pt x="1160267" y="3830083"/>
                      <a:pt x="1089308" y="3833153"/>
                      <a:pt x="1014889" y="3832102"/>
                    </a:cubicBezTo>
                    <a:cubicBezTo>
                      <a:pt x="621954" y="3837001"/>
                      <a:pt x="201774" y="3729237"/>
                      <a:pt x="6261" y="3480618"/>
                    </a:cubicBezTo>
                    <a:cubicBezTo>
                      <a:pt x="13084" y="3484795"/>
                      <a:pt x="14745" y="3457252"/>
                      <a:pt x="1455" y="3168352"/>
                    </a:cubicBezTo>
                    <a:close/>
                    <a:moveTo>
                      <a:pt x="3880153" y="3138359"/>
                    </a:moveTo>
                    <a:cubicBezTo>
                      <a:pt x="3866863" y="3427259"/>
                      <a:pt x="3868524" y="3454802"/>
                      <a:pt x="3875347" y="3450625"/>
                    </a:cubicBezTo>
                    <a:cubicBezTo>
                      <a:pt x="3706183" y="3641999"/>
                      <a:pt x="3368822" y="3808933"/>
                      <a:pt x="2885642" y="3802109"/>
                    </a:cubicBezTo>
                    <a:cubicBezTo>
                      <a:pt x="2813626" y="3803007"/>
                      <a:pt x="2740694" y="3800121"/>
                      <a:pt x="2668496" y="3792296"/>
                    </a:cubicBezTo>
                    <a:cubicBezTo>
                      <a:pt x="2770475" y="3703843"/>
                      <a:pt x="2855364" y="3596451"/>
                      <a:pt x="2918364" y="3475766"/>
                    </a:cubicBezTo>
                    <a:cubicBezTo>
                      <a:pt x="3244332" y="3465202"/>
                      <a:pt x="3675828" y="3371339"/>
                      <a:pt x="3880153" y="3138359"/>
                    </a:cubicBezTo>
                    <a:close/>
                    <a:moveTo>
                      <a:pt x="2029821" y="3074540"/>
                    </a:moveTo>
                    <a:cubicBezTo>
                      <a:pt x="2072358" y="3090570"/>
                      <a:pt x="2100256" y="3117016"/>
                      <a:pt x="2101178" y="3147049"/>
                    </a:cubicBezTo>
                    <a:cubicBezTo>
                      <a:pt x="2102135" y="3178198"/>
                      <a:pt x="2073853" y="3206004"/>
                      <a:pt x="2029821" y="3222855"/>
                    </a:cubicBezTo>
                    <a:close/>
                    <a:moveTo>
                      <a:pt x="1455" y="2758032"/>
                    </a:moveTo>
                    <a:cubicBezTo>
                      <a:pt x="177591" y="2958870"/>
                      <a:pt x="522539" y="3056328"/>
                      <a:pt x="823260" y="3085716"/>
                    </a:cubicBezTo>
                    <a:cubicBezTo>
                      <a:pt x="836237" y="3203756"/>
                      <a:pt x="868282" y="3316114"/>
                      <a:pt x="916781" y="3419465"/>
                    </a:cubicBezTo>
                    <a:cubicBezTo>
                      <a:pt x="553826" y="3407844"/>
                      <a:pt x="185565" y="3298305"/>
                      <a:pt x="6261" y="3070298"/>
                    </a:cubicBezTo>
                    <a:cubicBezTo>
                      <a:pt x="13084" y="3074475"/>
                      <a:pt x="14745" y="3046932"/>
                      <a:pt x="1455" y="2758032"/>
                    </a:cubicBezTo>
                    <a:close/>
                    <a:moveTo>
                      <a:pt x="3880153" y="2733869"/>
                    </a:moveTo>
                    <a:cubicBezTo>
                      <a:pt x="3866863" y="3022769"/>
                      <a:pt x="3868524" y="3050312"/>
                      <a:pt x="3875347" y="3046135"/>
                    </a:cubicBezTo>
                    <a:cubicBezTo>
                      <a:pt x="3714650" y="3227931"/>
                      <a:pt x="3402172" y="3387671"/>
                      <a:pt x="2957054" y="3395450"/>
                    </a:cubicBezTo>
                    <a:cubicBezTo>
                      <a:pt x="3001703" y="3291967"/>
                      <a:pt x="3030894" y="3180307"/>
                      <a:pt x="3041718" y="3063353"/>
                    </a:cubicBezTo>
                    <a:cubicBezTo>
                      <a:pt x="3346235" y="3035739"/>
                      <a:pt x="3700756" y="2938426"/>
                      <a:pt x="3880153" y="2733869"/>
                    </a:cubicBezTo>
                    <a:close/>
                    <a:moveTo>
                      <a:pt x="1820161" y="2670546"/>
                    </a:moveTo>
                    <a:lnTo>
                      <a:pt x="1820161" y="2807794"/>
                    </a:lnTo>
                    <a:cubicBezTo>
                      <a:pt x="1784534" y="2791726"/>
                      <a:pt x="1761919" y="2767633"/>
                      <a:pt x="1761090" y="2740643"/>
                    </a:cubicBezTo>
                    <a:cubicBezTo>
                      <a:pt x="1760228" y="2712584"/>
                      <a:pt x="1783091" y="2687237"/>
                      <a:pt x="1820161" y="2670546"/>
                    </a:cubicBezTo>
                    <a:close/>
                    <a:moveTo>
                      <a:pt x="1820161" y="2351698"/>
                    </a:moveTo>
                    <a:lnTo>
                      <a:pt x="1820161" y="2426781"/>
                    </a:lnTo>
                    <a:cubicBezTo>
                      <a:pt x="1541058" y="2454722"/>
                      <a:pt x="1332994" y="2587385"/>
                      <a:pt x="1337817" y="2744384"/>
                    </a:cubicBezTo>
                    <a:cubicBezTo>
                      <a:pt x="1342529" y="2897779"/>
                      <a:pt x="1548926" y="3024362"/>
                      <a:pt x="1820161" y="3051732"/>
                    </a:cubicBezTo>
                    <a:lnTo>
                      <a:pt x="1820161" y="3217389"/>
                    </a:lnTo>
                    <a:cubicBezTo>
                      <a:pt x="1786002" y="3201854"/>
                      <a:pt x="1763663" y="3178972"/>
                      <a:pt x="1761274" y="3153060"/>
                    </a:cubicBezTo>
                    <a:lnTo>
                      <a:pt x="1338460" y="3164281"/>
                    </a:lnTo>
                    <a:cubicBezTo>
                      <a:pt x="1352256" y="3313879"/>
                      <a:pt x="1556620" y="3434536"/>
                      <a:pt x="1820161" y="3461071"/>
                    </a:cubicBezTo>
                    <a:lnTo>
                      <a:pt x="1820161" y="3539697"/>
                    </a:lnTo>
                    <a:lnTo>
                      <a:pt x="2029821" y="3539697"/>
                    </a:lnTo>
                    <a:lnTo>
                      <a:pt x="2029821" y="3462128"/>
                    </a:lnTo>
                    <a:cubicBezTo>
                      <a:pt x="2315071" y="3436849"/>
                      <a:pt x="2529344" y="3302606"/>
                      <a:pt x="2524450" y="3143308"/>
                    </a:cubicBezTo>
                    <a:cubicBezTo>
                      <a:pt x="2519668" y="2987610"/>
                      <a:pt x="2307099" y="2859535"/>
                      <a:pt x="2029821" y="2834965"/>
                    </a:cubicBezTo>
                    <a:lnTo>
                      <a:pt x="2029821" y="2665297"/>
                    </a:lnTo>
                    <a:cubicBezTo>
                      <a:pt x="2070848" y="2680600"/>
                      <a:pt x="2098329" y="2705732"/>
                      <a:pt x="2100994" y="2734632"/>
                    </a:cubicBezTo>
                    <a:lnTo>
                      <a:pt x="2523807" y="2723411"/>
                    </a:lnTo>
                    <a:cubicBezTo>
                      <a:pt x="2509797" y="2571487"/>
                      <a:pt x="2299247" y="2449410"/>
                      <a:pt x="2029821" y="2425195"/>
                    </a:cubicBezTo>
                    <a:lnTo>
                      <a:pt x="2029821" y="2351698"/>
                    </a:lnTo>
                    <a:close/>
                    <a:moveTo>
                      <a:pt x="1455" y="2347712"/>
                    </a:moveTo>
                    <a:cubicBezTo>
                      <a:pt x="183117" y="2554851"/>
                      <a:pt x="544352" y="2652021"/>
                      <a:pt x="851373" y="2678440"/>
                    </a:cubicBezTo>
                    <a:cubicBezTo>
                      <a:pt x="827251" y="2766976"/>
                      <a:pt x="815133" y="2860130"/>
                      <a:pt x="815133" y="2956114"/>
                    </a:cubicBezTo>
                    <a:cubicBezTo>
                      <a:pt x="815133" y="2971896"/>
                      <a:pt x="815461" y="2987602"/>
                      <a:pt x="817509" y="3003166"/>
                    </a:cubicBezTo>
                    <a:cubicBezTo>
                      <a:pt x="488191" y="2976547"/>
                      <a:pt x="169203" y="2867179"/>
                      <a:pt x="6261" y="2659978"/>
                    </a:cubicBezTo>
                    <a:cubicBezTo>
                      <a:pt x="13084" y="2664155"/>
                      <a:pt x="14745" y="2636612"/>
                      <a:pt x="1455" y="2347712"/>
                    </a:cubicBezTo>
                    <a:close/>
                    <a:moveTo>
                      <a:pt x="3880153" y="2329379"/>
                    </a:moveTo>
                    <a:cubicBezTo>
                      <a:pt x="3866863" y="2618279"/>
                      <a:pt x="3868524" y="2645822"/>
                      <a:pt x="3875347" y="2641645"/>
                    </a:cubicBezTo>
                    <a:cubicBezTo>
                      <a:pt x="3725516" y="2811149"/>
                      <a:pt x="3443734" y="2961479"/>
                      <a:pt x="3045509" y="2988274"/>
                    </a:cubicBezTo>
                    <a:lnTo>
                      <a:pt x="3047133" y="2956114"/>
                    </a:lnTo>
                    <a:cubicBezTo>
                      <a:pt x="3047133" y="2854429"/>
                      <a:pt x="3033534" y="2755921"/>
                      <a:pt x="3006831" y="2662641"/>
                    </a:cubicBezTo>
                    <a:cubicBezTo>
                      <a:pt x="3318650" y="2638590"/>
                      <a:pt x="3693842" y="2541819"/>
                      <a:pt x="3880153" y="2329379"/>
                    </a:cubicBezTo>
                    <a:close/>
                    <a:moveTo>
                      <a:pt x="1931133" y="1937697"/>
                    </a:moveTo>
                    <a:cubicBezTo>
                      <a:pt x="2487898" y="1937697"/>
                      <a:pt x="2939245" y="2388994"/>
                      <a:pt x="2939245" y="2945697"/>
                    </a:cubicBezTo>
                    <a:cubicBezTo>
                      <a:pt x="2939245" y="3502400"/>
                      <a:pt x="2487898" y="3953697"/>
                      <a:pt x="1931133" y="3953697"/>
                    </a:cubicBezTo>
                    <a:cubicBezTo>
                      <a:pt x="1374368" y="3953697"/>
                      <a:pt x="923021" y="3502400"/>
                      <a:pt x="923021" y="2945697"/>
                    </a:cubicBezTo>
                    <a:cubicBezTo>
                      <a:pt x="923021" y="2388994"/>
                      <a:pt x="1374368" y="1937697"/>
                      <a:pt x="1931133" y="1937697"/>
                    </a:cubicBezTo>
                    <a:close/>
                    <a:moveTo>
                      <a:pt x="1455" y="1937392"/>
                    </a:moveTo>
                    <a:cubicBezTo>
                      <a:pt x="214734" y="2180582"/>
                      <a:pt x="675532" y="2272194"/>
                      <a:pt x="1005427" y="2276729"/>
                    </a:cubicBezTo>
                    <a:lnTo>
                      <a:pt x="1048467" y="2274995"/>
                    </a:lnTo>
                    <a:cubicBezTo>
                      <a:pt x="973036" y="2370730"/>
                      <a:pt x="913948" y="2479702"/>
                      <a:pt x="874973" y="2597837"/>
                    </a:cubicBezTo>
                    <a:cubicBezTo>
                      <a:pt x="525848" y="2578625"/>
                      <a:pt x="178686" y="2468917"/>
                      <a:pt x="6261" y="2249658"/>
                    </a:cubicBezTo>
                    <a:cubicBezTo>
                      <a:pt x="13084" y="2253835"/>
                      <a:pt x="14745" y="2226292"/>
                      <a:pt x="1455" y="1937392"/>
                    </a:cubicBezTo>
                    <a:close/>
                    <a:moveTo>
                      <a:pt x="3880153" y="1924889"/>
                    </a:moveTo>
                    <a:cubicBezTo>
                      <a:pt x="3866863" y="2213789"/>
                      <a:pt x="3868524" y="2241332"/>
                      <a:pt x="3875347" y="2237155"/>
                    </a:cubicBezTo>
                    <a:cubicBezTo>
                      <a:pt x="3717776" y="2415415"/>
                      <a:pt x="3414270" y="2572469"/>
                      <a:pt x="2982846" y="2585687"/>
                    </a:cubicBezTo>
                    <a:cubicBezTo>
                      <a:pt x="2942265" y="2466665"/>
                      <a:pt x="2881020" y="2357243"/>
                      <a:pt x="2803561" y="2261302"/>
                    </a:cubicBezTo>
                    <a:cubicBezTo>
                      <a:pt x="2828324" y="2263132"/>
                      <a:pt x="2852587" y="2263902"/>
                      <a:pt x="2876180" y="2264226"/>
                    </a:cubicBezTo>
                    <a:cubicBezTo>
                      <a:pt x="3206076" y="2259691"/>
                      <a:pt x="3666874" y="2168079"/>
                      <a:pt x="3880153" y="1924889"/>
                    </a:cubicBezTo>
                    <a:close/>
                    <a:moveTo>
                      <a:pt x="2970728" y="1742046"/>
                    </a:moveTo>
                    <a:cubicBezTo>
                      <a:pt x="3013265" y="1749515"/>
                      <a:pt x="3041163" y="1761838"/>
                      <a:pt x="3042085" y="1775832"/>
                    </a:cubicBezTo>
                    <a:cubicBezTo>
                      <a:pt x="3043042" y="1790346"/>
                      <a:pt x="3014760" y="1803303"/>
                      <a:pt x="2970728" y="1811155"/>
                    </a:cubicBezTo>
                    <a:close/>
                    <a:moveTo>
                      <a:pt x="2761068" y="1553800"/>
                    </a:moveTo>
                    <a:lnTo>
                      <a:pt x="2761068" y="1617752"/>
                    </a:lnTo>
                    <a:cubicBezTo>
                      <a:pt x="2725441" y="1610265"/>
                      <a:pt x="2702826" y="1599039"/>
                      <a:pt x="2701997" y="1586462"/>
                    </a:cubicBezTo>
                    <a:cubicBezTo>
                      <a:pt x="2701135" y="1573388"/>
                      <a:pt x="2723998" y="1561577"/>
                      <a:pt x="2761068" y="1553800"/>
                    </a:cubicBezTo>
                    <a:close/>
                    <a:moveTo>
                      <a:pt x="2761068" y="1405229"/>
                    </a:moveTo>
                    <a:lnTo>
                      <a:pt x="2761068" y="1440215"/>
                    </a:lnTo>
                    <a:cubicBezTo>
                      <a:pt x="2481965" y="1453234"/>
                      <a:pt x="2273901" y="1515050"/>
                      <a:pt x="2278724" y="1588206"/>
                    </a:cubicBezTo>
                    <a:cubicBezTo>
                      <a:pt x="2283436" y="1659682"/>
                      <a:pt x="2489833" y="1718665"/>
                      <a:pt x="2761068" y="1731418"/>
                    </a:cubicBezTo>
                    <a:lnTo>
                      <a:pt x="2761068" y="1808608"/>
                    </a:lnTo>
                    <a:cubicBezTo>
                      <a:pt x="2726909" y="1801369"/>
                      <a:pt x="2704570" y="1790707"/>
                      <a:pt x="2702181" y="1778633"/>
                    </a:cubicBezTo>
                    <a:lnTo>
                      <a:pt x="2279367" y="1783861"/>
                    </a:lnTo>
                    <a:cubicBezTo>
                      <a:pt x="2293163" y="1853568"/>
                      <a:pt x="2497527" y="1909790"/>
                      <a:pt x="2761068" y="1922154"/>
                    </a:cubicBezTo>
                    <a:lnTo>
                      <a:pt x="2761068" y="1958791"/>
                    </a:lnTo>
                    <a:lnTo>
                      <a:pt x="2970728" y="1958791"/>
                    </a:lnTo>
                    <a:lnTo>
                      <a:pt x="2970728" y="1922647"/>
                    </a:lnTo>
                    <a:cubicBezTo>
                      <a:pt x="3255978" y="1910868"/>
                      <a:pt x="3470251" y="1848316"/>
                      <a:pt x="3465357" y="1774089"/>
                    </a:cubicBezTo>
                    <a:cubicBezTo>
                      <a:pt x="3460575" y="1701540"/>
                      <a:pt x="3248006" y="1641862"/>
                      <a:pt x="2970728" y="1630413"/>
                    </a:cubicBezTo>
                    <a:lnTo>
                      <a:pt x="2970728" y="1551354"/>
                    </a:lnTo>
                    <a:cubicBezTo>
                      <a:pt x="3011755" y="1558485"/>
                      <a:pt x="3039236" y="1570195"/>
                      <a:pt x="3041901" y="1583662"/>
                    </a:cubicBezTo>
                    <a:lnTo>
                      <a:pt x="3464714" y="1578433"/>
                    </a:lnTo>
                    <a:cubicBezTo>
                      <a:pt x="3450704" y="1507642"/>
                      <a:pt x="3240154" y="1450759"/>
                      <a:pt x="2970728" y="1439476"/>
                    </a:cubicBezTo>
                    <a:lnTo>
                      <a:pt x="2970728" y="1405229"/>
                    </a:lnTo>
                    <a:close/>
                    <a:moveTo>
                      <a:pt x="2872041" y="1244391"/>
                    </a:moveTo>
                    <a:cubicBezTo>
                      <a:pt x="3428806" y="1244391"/>
                      <a:pt x="3880153" y="1453922"/>
                      <a:pt x="3880153" y="1712391"/>
                    </a:cubicBezTo>
                    <a:cubicBezTo>
                      <a:pt x="3880153" y="1970860"/>
                      <a:pt x="3428806" y="2180391"/>
                      <a:pt x="2872041" y="2180391"/>
                    </a:cubicBezTo>
                    <a:cubicBezTo>
                      <a:pt x="2823092" y="2180391"/>
                      <a:pt x="2774958" y="2178772"/>
                      <a:pt x="2727893" y="2175376"/>
                    </a:cubicBezTo>
                    <a:cubicBezTo>
                      <a:pt x="2525684" y="1968353"/>
                      <a:pt x="2243385" y="1840114"/>
                      <a:pt x="1931133" y="1840114"/>
                    </a:cubicBezTo>
                    <a:cubicBezTo>
                      <a:pt x="1612467" y="1840114"/>
                      <a:pt x="1324996" y="1973676"/>
                      <a:pt x="1122380" y="2188572"/>
                    </a:cubicBezTo>
                    <a:cubicBezTo>
                      <a:pt x="1087421" y="2190857"/>
                      <a:pt x="1051575" y="2191340"/>
                      <a:pt x="1014889" y="2190822"/>
                    </a:cubicBezTo>
                    <a:cubicBezTo>
                      <a:pt x="621954" y="2195721"/>
                      <a:pt x="201774" y="2087957"/>
                      <a:pt x="6261" y="1839338"/>
                    </a:cubicBezTo>
                    <a:cubicBezTo>
                      <a:pt x="13084" y="1843515"/>
                      <a:pt x="14745" y="1815972"/>
                      <a:pt x="1455" y="1527072"/>
                    </a:cubicBezTo>
                    <a:cubicBezTo>
                      <a:pt x="214734" y="1770262"/>
                      <a:pt x="675532" y="1861874"/>
                      <a:pt x="1005427" y="1866409"/>
                    </a:cubicBezTo>
                    <a:cubicBezTo>
                      <a:pt x="1278600" y="1862654"/>
                      <a:pt x="1641530" y="1799192"/>
                      <a:pt x="1878042" y="1637444"/>
                    </a:cubicBezTo>
                    <a:cubicBezTo>
                      <a:pt x="1954537" y="1414404"/>
                      <a:pt x="2370521" y="1244391"/>
                      <a:pt x="2872041" y="1244391"/>
                    </a:cubicBezTo>
                    <a:close/>
                    <a:moveTo>
                      <a:pt x="1455" y="1116752"/>
                    </a:moveTo>
                    <a:cubicBezTo>
                      <a:pt x="214734" y="1359942"/>
                      <a:pt x="675532" y="1451554"/>
                      <a:pt x="1005427" y="1456089"/>
                    </a:cubicBezTo>
                    <a:cubicBezTo>
                      <a:pt x="1335323" y="1451554"/>
                      <a:pt x="1796121" y="1359942"/>
                      <a:pt x="2009400" y="1116752"/>
                    </a:cubicBezTo>
                    <a:cubicBezTo>
                      <a:pt x="1996110" y="1405652"/>
                      <a:pt x="1997771" y="1433195"/>
                      <a:pt x="2004594" y="1429018"/>
                    </a:cubicBezTo>
                    <a:cubicBezTo>
                      <a:pt x="1835430" y="1620392"/>
                      <a:pt x="1498069" y="1787326"/>
                      <a:pt x="1014889" y="1780502"/>
                    </a:cubicBezTo>
                    <a:cubicBezTo>
                      <a:pt x="621954" y="1785401"/>
                      <a:pt x="201774" y="1677637"/>
                      <a:pt x="6261" y="1429018"/>
                    </a:cubicBezTo>
                    <a:cubicBezTo>
                      <a:pt x="13084" y="1433195"/>
                      <a:pt x="14745" y="1405652"/>
                      <a:pt x="1455" y="1116752"/>
                    </a:cubicBezTo>
                    <a:close/>
                    <a:moveTo>
                      <a:pt x="1455" y="706432"/>
                    </a:moveTo>
                    <a:cubicBezTo>
                      <a:pt x="214734" y="949622"/>
                      <a:pt x="675532" y="1041234"/>
                      <a:pt x="1005427" y="1045769"/>
                    </a:cubicBezTo>
                    <a:cubicBezTo>
                      <a:pt x="1335323" y="1041234"/>
                      <a:pt x="1796121" y="949622"/>
                      <a:pt x="2009400" y="706432"/>
                    </a:cubicBezTo>
                    <a:cubicBezTo>
                      <a:pt x="1996110" y="995332"/>
                      <a:pt x="1997771" y="1022875"/>
                      <a:pt x="2004594" y="1018698"/>
                    </a:cubicBezTo>
                    <a:cubicBezTo>
                      <a:pt x="1835430" y="1210072"/>
                      <a:pt x="1498069" y="1377006"/>
                      <a:pt x="1014889" y="1370182"/>
                    </a:cubicBezTo>
                    <a:cubicBezTo>
                      <a:pt x="621954" y="1375081"/>
                      <a:pt x="201774" y="1267317"/>
                      <a:pt x="6261" y="1018698"/>
                    </a:cubicBezTo>
                    <a:cubicBezTo>
                      <a:pt x="13084" y="1022875"/>
                      <a:pt x="14745" y="995332"/>
                      <a:pt x="1455" y="706432"/>
                    </a:cubicBezTo>
                    <a:close/>
                    <a:moveTo>
                      <a:pt x="1106799" y="489687"/>
                    </a:moveTo>
                    <a:cubicBezTo>
                      <a:pt x="1149336" y="497156"/>
                      <a:pt x="1177233" y="509479"/>
                      <a:pt x="1178156" y="523473"/>
                    </a:cubicBezTo>
                    <a:cubicBezTo>
                      <a:pt x="1179112" y="537987"/>
                      <a:pt x="1150831" y="550944"/>
                      <a:pt x="1106799" y="558796"/>
                    </a:cubicBezTo>
                    <a:close/>
                    <a:moveTo>
                      <a:pt x="897139" y="301441"/>
                    </a:moveTo>
                    <a:lnTo>
                      <a:pt x="897139" y="365393"/>
                    </a:lnTo>
                    <a:cubicBezTo>
                      <a:pt x="861512" y="357906"/>
                      <a:pt x="838897" y="346680"/>
                      <a:pt x="838068" y="334103"/>
                    </a:cubicBezTo>
                    <a:cubicBezTo>
                      <a:pt x="837206" y="321029"/>
                      <a:pt x="860069" y="309218"/>
                      <a:pt x="897139" y="301441"/>
                    </a:cubicBezTo>
                    <a:close/>
                    <a:moveTo>
                      <a:pt x="897139" y="152870"/>
                    </a:moveTo>
                    <a:lnTo>
                      <a:pt x="897139" y="187856"/>
                    </a:lnTo>
                    <a:cubicBezTo>
                      <a:pt x="618036" y="200875"/>
                      <a:pt x="409972" y="262691"/>
                      <a:pt x="414795" y="335847"/>
                    </a:cubicBezTo>
                    <a:cubicBezTo>
                      <a:pt x="419507" y="407323"/>
                      <a:pt x="625904" y="466306"/>
                      <a:pt x="897139" y="479059"/>
                    </a:cubicBezTo>
                    <a:lnTo>
                      <a:pt x="897139" y="556249"/>
                    </a:lnTo>
                    <a:cubicBezTo>
                      <a:pt x="862980" y="549010"/>
                      <a:pt x="840641" y="538348"/>
                      <a:pt x="838251" y="526274"/>
                    </a:cubicBezTo>
                    <a:lnTo>
                      <a:pt x="415438" y="531502"/>
                    </a:lnTo>
                    <a:cubicBezTo>
                      <a:pt x="429234" y="601209"/>
                      <a:pt x="633598" y="657431"/>
                      <a:pt x="897139" y="669795"/>
                    </a:cubicBezTo>
                    <a:lnTo>
                      <a:pt x="897139" y="706432"/>
                    </a:lnTo>
                    <a:lnTo>
                      <a:pt x="1106799" y="706432"/>
                    </a:lnTo>
                    <a:lnTo>
                      <a:pt x="1106799" y="670288"/>
                    </a:lnTo>
                    <a:cubicBezTo>
                      <a:pt x="1392049" y="658509"/>
                      <a:pt x="1606322" y="595956"/>
                      <a:pt x="1601428" y="521730"/>
                    </a:cubicBezTo>
                    <a:cubicBezTo>
                      <a:pt x="1596646" y="449181"/>
                      <a:pt x="1384077" y="389502"/>
                      <a:pt x="1106799" y="378054"/>
                    </a:cubicBezTo>
                    <a:lnTo>
                      <a:pt x="1106799" y="298995"/>
                    </a:lnTo>
                    <a:cubicBezTo>
                      <a:pt x="1147826" y="306126"/>
                      <a:pt x="1175307" y="317836"/>
                      <a:pt x="1177972" y="331303"/>
                    </a:cubicBezTo>
                    <a:lnTo>
                      <a:pt x="1600785" y="326074"/>
                    </a:lnTo>
                    <a:cubicBezTo>
                      <a:pt x="1586775" y="255283"/>
                      <a:pt x="1376225" y="198400"/>
                      <a:pt x="1106799" y="187117"/>
                    </a:cubicBezTo>
                    <a:lnTo>
                      <a:pt x="1106799" y="152870"/>
                    </a:lnTo>
                    <a:close/>
                    <a:moveTo>
                      <a:pt x="1008112" y="0"/>
                    </a:moveTo>
                    <a:cubicBezTo>
                      <a:pt x="1564877" y="0"/>
                      <a:pt x="2016224" y="209531"/>
                      <a:pt x="2016224" y="468000"/>
                    </a:cubicBezTo>
                    <a:cubicBezTo>
                      <a:pt x="2016224" y="726469"/>
                      <a:pt x="1564877" y="936000"/>
                      <a:pt x="1008112" y="936000"/>
                    </a:cubicBezTo>
                    <a:cubicBezTo>
                      <a:pt x="451347" y="936000"/>
                      <a:pt x="0" y="726469"/>
                      <a:pt x="0" y="468000"/>
                    </a:cubicBezTo>
                    <a:cubicBezTo>
                      <a:pt x="0" y="209531"/>
                      <a:pt x="451347" y="0"/>
                      <a:pt x="1008112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0951" tIns="30475" rIns="60951" bIns="3047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09661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2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Fira Sans Extra Condensed" panose="020B05030500000200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pic>
            <p:nvPicPr>
              <p:cNvPr id="137" name="Gráfico 136" descr="Sombrilla contorno">
                <a:extLst>
                  <a:ext uri="{FF2B5EF4-FFF2-40B4-BE49-F238E27FC236}">
                    <a16:creationId xmlns:a16="http://schemas.microsoft.com/office/drawing/2014/main" id="{E272DA07-4EC5-4BE7-8BC0-0070F94A9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26004" y="4430348"/>
                <a:ext cx="577065" cy="658263"/>
              </a:xfrm>
              <a:prstGeom prst="rect">
                <a:avLst/>
              </a:prstGeom>
            </p:spPr>
          </p:pic>
          <p:grpSp>
            <p:nvGrpSpPr>
              <p:cNvPr id="138" name="Grupo 137">
                <a:extLst>
                  <a:ext uri="{FF2B5EF4-FFF2-40B4-BE49-F238E27FC236}">
                    <a16:creationId xmlns:a16="http://schemas.microsoft.com/office/drawing/2014/main" id="{38FB166A-87FB-4E93-84DE-8776AC2A263D}"/>
                  </a:ext>
                </a:extLst>
              </p:cNvPr>
              <p:cNvGrpSpPr/>
              <p:nvPr/>
            </p:nvGrpSpPr>
            <p:grpSpPr>
              <a:xfrm>
                <a:off x="6982742" y="3574433"/>
                <a:ext cx="440179" cy="647945"/>
                <a:chOff x="5688200" y="2568560"/>
                <a:chExt cx="810246" cy="1173209"/>
              </a:xfrm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39" name="Grupo 138">
                  <a:extLst>
                    <a:ext uri="{FF2B5EF4-FFF2-40B4-BE49-F238E27FC236}">
                      <a16:creationId xmlns:a16="http://schemas.microsoft.com/office/drawing/2014/main" id="{F373B34B-0775-4CE3-BA05-48B421A09636}"/>
                    </a:ext>
                  </a:extLst>
                </p:cNvPr>
                <p:cNvGrpSpPr/>
                <p:nvPr/>
              </p:nvGrpSpPr>
              <p:grpSpPr>
                <a:xfrm>
                  <a:off x="5715977" y="2568560"/>
                  <a:ext cx="772582" cy="1173209"/>
                  <a:chOff x="2577923" y="3738437"/>
                  <a:chExt cx="1812834" cy="2809502"/>
                </a:xfrm>
                <a:grpFill/>
              </p:grpSpPr>
              <p:grpSp>
                <p:nvGrpSpPr>
                  <p:cNvPr id="142" name="Grupo 141">
                    <a:extLst>
                      <a:ext uri="{FF2B5EF4-FFF2-40B4-BE49-F238E27FC236}">
                        <a16:creationId xmlns:a16="http://schemas.microsoft.com/office/drawing/2014/main" id="{8F4C74A6-3FFF-4E00-844B-1628018D3781}"/>
                      </a:ext>
                    </a:extLst>
                  </p:cNvPr>
                  <p:cNvGrpSpPr/>
                  <p:nvPr/>
                </p:nvGrpSpPr>
                <p:grpSpPr>
                  <a:xfrm>
                    <a:off x="2910194" y="3738437"/>
                    <a:ext cx="1047315" cy="610131"/>
                    <a:chOff x="2798971" y="3766455"/>
                    <a:chExt cx="1219200" cy="610131"/>
                  </a:xfrm>
                  <a:grpFill/>
                </p:grpSpPr>
                <p:sp>
                  <p:nvSpPr>
                    <p:cNvPr id="150" name="Elipse 149">
                      <a:extLst>
                        <a:ext uri="{FF2B5EF4-FFF2-40B4-BE49-F238E27FC236}">
                          <a16:creationId xmlns:a16="http://schemas.microsoft.com/office/drawing/2014/main" id="{B6E51BE1-CBDB-414B-A429-9BA00305C2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8971" y="3954613"/>
                      <a:ext cx="1219200" cy="421973"/>
                    </a:xfrm>
                    <a:prstGeom prst="ellipse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60958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BO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ira Sans Extra Condensed" panose="020B05030500000200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1" name="Elipse 150">
                      <a:extLst>
                        <a:ext uri="{FF2B5EF4-FFF2-40B4-BE49-F238E27FC236}">
                          <a16:creationId xmlns:a16="http://schemas.microsoft.com/office/drawing/2014/main" id="{4124A614-6657-4AA0-8AF7-B079CF3593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88524" y="3766455"/>
                      <a:ext cx="444857" cy="385749"/>
                    </a:xfrm>
                    <a:prstGeom prst="ellipse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60958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BO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ira Sans Extra Condensed" panose="020B05030500000200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43" name="Elipse 142">
                    <a:extLst>
                      <a:ext uri="{FF2B5EF4-FFF2-40B4-BE49-F238E27FC236}">
                        <a16:creationId xmlns:a16="http://schemas.microsoft.com/office/drawing/2014/main" id="{BB407063-5EF3-4A2F-B594-3A504FCF7C63}"/>
                      </a:ext>
                    </a:extLst>
                  </p:cNvPr>
                  <p:cNvSpPr/>
                  <p:nvPr/>
                </p:nvSpPr>
                <p:spPr>
                  <a:xfrm>
                    <a:off x="3152921" y="4096116"/>
                    <a:ext cx="576000" cy="540000"/>
                  </a:xfrm>
                  <a:prstGeom prst="ellipse">
                    <a:avLst/>
                  </a:prstGeom>
                  <a:grp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580" rtl="0" eaLnBrk="1" fontAlgn="auto" latinLnBrk="0" hangingPunct="1">
                      <a:lnSpc>
                        <a:spcPts val="21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BO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50000"/>
                        </a:schemeClr>
                      </a:solidFill>
                      <a:effectLst/>
                      <a:uLnTx/>
                      <a:uFillTx/>
                      <a:latin typeface="Fira Sans Extra Condensed" panose="020B05030500000200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4" name="Rectángulo: esquinas redondeadas 143">
                    <a:extLst>
                      <a:ext uri="{FF2B5EF4-FFF2-40B4-BE49-F238E27FC236}">
                        <a16:creationId xmlns:a16="http://schemas.microsoft.com/office/drawing/2014/main" id="{54A703BE-3FD9-42D3-8ED8-9DCCFDF00A6C}"/>
                      </a:ext>
                    </a:extLst>
                  </p:cNvPr>
                  <p:cNvSpPr/>
                  <p:nvPr/>
                </p:nvSpPr>
                <p:spPr>
                  <a:xfrm>
                    <a:off x="3106534" y="4686748"/>
                    <a:ext cx="696686" cy="1017715"/>
                  </a:xfrm>
                  <a:prstGeom prst="round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580" rtl="0" eaLnBrk="1" fontAlgn="auto" latinLnBrk="0" hangingPunct="1">
                      <a:lnSpc>
                        <a:spcPts val="21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BO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50000"/>
                        </a:schemeClr>
                      </a:solidFill>
                      <a:effectLst/>
                      <a:uLnTx/>
                      <a:uFillTx/>
                      <a:latin typeface="Fira Sans Extra Condensed" panose="020B05030500000200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5" name="Rectángulo: esquinas redondeadas 144">
                    <a:extLst>
                      <a:ext uri="{FF2B5EF4-FFF2-40B4-BE49-F238E27FC236}">
                        <a16:creationId xmlns:a16="http://schemas.microsoft.com/office/drawing/2014/main" id="{D43F869B-97B6-41E0-A269-FDD737E138DF}"/>
                      </a:ext>
                    </a:extLst>
                  </p:cNvPr>
                  <p:cNvSpPr/>
                  <p:nvPr/>
                </p:nvSpPr>
                <p:spPr>
                  <a:xfrm>
                    <a:off x="3520186" y="5409661"/>
                    <a:ext cx="288000" cy="113827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580" rtl="0" eaLnBrk="1" fontAlgn="auto" latinLnBrk="0" hangingPunct="1">
                      <a:lnSpc>
                        <a:spcPts val="21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BO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50000"/>
                        </a:schemeClr>
                      </a:solidFill>
                      <a:effectLst/>
                      <a:uLnTx/>
                      <a:uFillTx/>
                      <a:latin typeface="Fira Sans Extra Condensed" panose="020B05030500000200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6" name="Rectángulo: esquinas redondeadas 145">
                    <a:extLst>
                      <a:ext uri="{FF2B5EF4-FFF2-40B4-BE49-F238E27FC236}">
                        <a16:creationId xmlns:a16="http://schemas.microsoft.com/office/drawing/2014/main" id="{244CDDCB-204B-4026-9C10-AB73B1EFD8B7}"/>
                      </a:ext>
                    </a:extLst>
                  </p:cNvPr>
                  <p:cNvSpPr/>
                  <p:nvPr/>
                </p:nvSpPr>
                <p:spPr>
                  <a:xfrm>
                    <a:off x="3109049" y="5402566"/>
                    <a:ext cx="288000" cy="113827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580" rtl="0" eaLnBrk="1" fontAlgn="auto" latinLnBrk="0" hangingPunct="1">
                      <a:lnSpc>
                        <a:spcPts val="21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BO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50000"/>
                        </a:schemeClr>
                      </a:solidFill>
                      <a:effectLst/>
                      <a:uLnTx/>
                      <a:uFillTx/>
                      <a:latin typeface="Fira Sans Extra Condensed" panose="020B05030500000200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7" name="Rectángulo: esquinas redondeadas 146">
                    <a:extLst>
                      <a:ext uri="{FF2B5EF4-FFF2-40B4-BE49-F238E27FC236}">
                        <a16:creationId xmlns:a16="http://schemas.microsoft.com/office/drawing/2014/main" id="{436F4E53-30BF-4A82-80A6-A03E90D9CB4C}"/>
                      </a:ext>
                    </a:extLst>
                  </p:cNvPr>
                  <p:cNvSpPr/>
                  <p:nvPr/>
                </p:nvSpPr>
                <p:spPr>
                  <a:xfrm rot="17118326">
                    <a:off x="3900411" y="4501446"/>
                    <a:ext cx="220441" cy="760251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580" rtl="0" eaLnBrk="1" fontAlgn="auto" latinLnBrk="0" hangingPunct="1">
                      <a:lnSpc>
                        <a:spcPts val="21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BO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50000"/>
                        </a:schemeClr>
                      </a:solidFill>
                      <a:effectLst/>
                      <a:uLnTx/>
                      <a:uFillTx/>
                      <a:latin typeface="Fira Sans Extra Condensed" panose="020B05030500000200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8" name="Rectángulo: esquinas redondeadas 147">
                    <a:extLst>
                      <a:ext uri="{FF2B5EF4-FFF2-40B4-BE49-F238E27FC236}">
                        <a16:creationId xmlns:a16="http://schemas.microsoft.com/office/drawing/2014/main" id="{B4407838-5B41-4E10-A29A-05C7087D6802}"/>
                      </a:ext>
                    </a:extLst>
                  </p:cNvPr>
                  <p:cNvSpPr/>
                  <p:nvPr/>
                </p:nvSpPr>
                <p:spPr>
                  <a:xfrm rot="4744439">
                    <a:off x="2847828" y="4488373"/>
                    <a:ext cx="220443" cy="76025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580" rtl="0" eaLnBrk="1" fontAlgn="auto" latinLnBrk="0" hangingPunct="1">
                      <a:lnSpc>
                        <a:spcPts val="21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BO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50000"/>
                        </a:schemeClr>
                      </a:solidFill>
                      <a:effectLst/>
                      <a:uLnTx/>
                      <a:uFillTx/>
                      <a:latin typeface="Fira Sans Extra Condensed" panose="020B05030500000200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9" name="Triángulo isósceles 148">
                    <a:extLst>
                      <a:ext uri="{FF2B5EF4-FFF2-40B4-BE49-F238E27FC236}">
                        <a16:creationId xmlns:a16="http://schemas.microsoft.com/office/drawing/2014/main" id="{AA99FB6C-EB90-4ACC-8EC3-D34DC8625196}"/>
                      </a:ext>
                    </a:extLst>
                  </p:cNvPr>
                  <p:cNvSpPr/>
                  <p:nvPr/>
                </p:nvSpPr>
                <p:spPr>
                  <a:xfrm>
                    <a:off x="2833118" y="4738754"/>
                    <a:ext cx="1237555" cy="1311176"/>
                  </a:xfrm>
                  <a:prstGeom prst="triangle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580" rtl="0" eaLnBrk="1" fontAlgn="auto" latinLnBrk="0" hangingPunct="1">
                      <a:lnSpc>
                        <a:spcPts val="21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BO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50000"/>
                        </a:schemeClr>
                      </a:solidFill>
                      <a:effectLst/>
                      <a:uLnTx/>
                      <a:uFillTx/>
                      <a:latin typeface="Fira Sans Extra Condensed" panose="020B05030500000200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0" name="Rectángulo: esquinas redondeadas 139">
                  <a:extLst>
                    <a:ext uri="{FF2B5EF4-FFF2-40B4-BE49-F238E27FC236}">
                      <a16:creationId xmlns:a16="http://schemas.microsoft.com/office/drawing/2014/main" id="{32BDB63B-88B2-4F98-B6BA-EA06B57E6B12}"/>
                    </a:ext>
                  </a:extLst>
                </p:cNvPr>
                <p:cNvSpPr/>
                <p:nvPr/>
              </p:nvSpPr>
              <p:spPr>
                <a:xfrm rot="415532">
                  <a:off x="6406393" y="2873939"/>
                  <a:ext cx="92053" cy="252000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09580" rtl="0" eaLnBrk="1" fontAlgn="auto" latinLnBrk="0" hangingPunct="1">
                    <a:lnSpc>
                      <a:spcPts val="21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Fira Sans Extra Condensed" panose="020B05030500000200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Rectángulo: esquinas redondeadas 140">
                  <a:extLst>
                    <a:ext uri="{FF2B5EF4-FFF2-40B4-BE49-F238E27FC236}">
                      <a16:creationId xmlns:a16="http://schemas.microsoft.com/office/drawing/2014/main" id="{2462330C-9ABD-40BA-9E73-BE93179878F5}"/>
                    </a:ext>
                  </a:extLst>
                </p:cNvPr>
                <p:cNvSpPr/>
                <p:nvPr/>
              </p:nvSpPr>
              <p:spPr>
                <a:xfrm rot="20821696">
                  <a:off x="5688200" y="2852215"/>
                  <a:ext cx="92054" cy="252000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09580" rtl="0" eaLnBrk="1" fontAlgn="auto" latinLnBrk="0" hangingPunct="1">
                    <a:lnSpc>
                      <a:spcPts val="21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Fira Sans Extra Condensed" panose="020B05030500000200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2" name="TextBox 77">
                <a:extLst>
                  <a:ext uri="{FF2B5EF4-FFF2-40B4-BE49-F238E27FC236}">
                    <a16:creationId xmlns:a16="http://schemas.microsoft.com/office/drawing/2014/main" id="{866F9973-55B1-4B25-ADB8-C2355948693C}"/>
                  </a:ext>
                </a:extLst>
              </p:cNvPr>
              <p:cNvSpPr txBox="1"/>
              <p:nvPr/>
            </p:nvSpPr>
            <p:spPr>
              <a:xfrm>
                <a:off x="1597620" y="4020246"/>
                <a:ext cx="1919763" cy="876907"/>
              </a:xfrm>
              <a:prstGeom prst="rect">
                <a:avLst/>
              </a:prstGeom>
              <a:noFill/>
            </p:spPr>
            <p:txBody>
              <a:bodyPr wrap="square" lIns="0" tIns="30480" rIns="60960" bIns="30480" rtlCol="0" anchor="b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chemeClr val="bg2">
                        <a:lumMod val="50000"/>
                      </a:schemeClr>
                    </a:solidFill>
                    <a:latin typeface="Fira Sans Extra Condensed" panose="020B0503050000020004" pitchFamily="34" charset="0"/>
                  </a:defRPr>
                </a:lvl1pPr>
              </a:lstStyle>
              <a:p>
                <a:pPr>
                  <a:lnSpc>
                    <a:spcPts val="2100"/>
                  </a:lnSpc>
                </a:pPr>
                <a:r>
                  <a:rPr lang="en-US" sz="2200" noProof="1"/>
                  <a:t>SERVICIOS, INSUMOS Y TECNOLOGÍAS</a:t>
                </a:r>
              </a:p>
            </p:txBody>
          </p:sp>
          <p:sp>
            <p:nvSpPr>
              <p:cNvPr id="153" name="TextBox 77">
                <a:extLst>
                  <a:ext uri="{FF2B5EF4-FFF2-40B4-BE49-F238E27FC236}">
                    <a16:creationId xmlns:a16="http://schemas.microsoft.com/office/drawing/2014/main" id="{CD21856D-F2D8-4F12-8A04-E21FA6DD4812}"/>
                  </a:ext>
                </a:extLst>
              </p:cNvPr>
              <p:cNvSpPr txBox="1"/>
              <p:nvPr/>
            </p:nvSpPr>
            <p:spPr>
              <a:xfrm>
                <a:off x="2872104" y="5420797"/>
                <a:ext cx="2120883" cy="876907"/>
              </a:xfrm>
              <a:prstGeom prst="rect">
                <a:avLst/>
              </a:prstGeom>
              <a:noFill/>
            </p:spPr>
            <p:txBody>
              <a:bodyPr wrap="square" lIns="0" tIns="30480" rIns="60960" bIns="30480" rtlCol="0" anchor="b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chemeClr val="bg2">
                        <a:lumMod val="50000"/>
                      </a:schemeClr>
                    </a:solidFill>
                    <a:latin typeface="Fira Sans Extra Condensed" panose="020B0503050000020004" pitchFamily="34" charset="0"/>
                  </a:defRPr>
                </a:lvl1pPr>
              </a:lstStyle>
              <a:p>
                <a:pPr>
                  <a:lnSpc>
                    <a:spcPts val="2100"/>
                  </a:lnSpc>
                </a:pPr>
                <a:r>
                  <a:rPr lang="en-US" sz="2200" noProof="1"/>
                  <a:t>SERVICIOS Y PRODUCTOS FINANCIEROS</a:t>
                </a:r>
              </a:p>
            </p:txBody>
          </p:sp>
          <p:sp>
            <p:nvSpPr>
              <p:cNvPr id="154" name="TextBox 77">
                <a:extLst>
                  <a:ext uri="{FF2B5EF4-FFF2-40B4-BE49-F238E27FC236}">
                    <a16:creationId xmlns:a16="http://schemas.microsoft.com/office/drawing/2014/main" id="{7BBF62DD-4E40-471D-B1AE-59C5B5C91878}"/>
                  </a:ext>
                </a:extLst>
              </p:cNvPr>
              <p:cNvSpPr txBox="1"/>
              <p:nvPr/>
            </p:nvSpPr>
            <p:spPr>
              <a:xfrm>
                <a:off x="7177073" y="5598470"/>
                <a:ext cx="1941848" cy="607602"/>
              </a:xfrm>
              <a:prstGeom prst="rect">
                <a:avLst/>
              </a:prstGeom>
              <a:noFill/>
            </p:spPr>
            <p:txBody>
              <a:bodyPr wrap="square" lIns="0" tIns="30480" rIns="60960" bIns="30480" rtlCol="0" anchor="b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chemeClr val="bg2">
                        <a:lumMod val="50000"/>
                      </a:schemeClr>
                    </a:solidFill>
                    <a:latin typeface="Fira Sans Extra Condensed" panose="020B0503050000020004" pitchFamily="34" charset="0"/>
                  </a:defRPr>
                </a:lvl1pPr>
              </a:lstStyle>
              <a:p>
                <a:pPr>
                  <a:lnSpc>
                    <a:spcPts val="2100"/>
                  </a:lnSpc>
                </a:pPr>
                <a:r>
                  <a:rPr lang="en-US" sz="2200" noProof="1"/>
                  <a:t>GESTIÓN PÚBLICA INCLUSIVA</a:t>
                </a:r>
              </a:p>
            </p:txBody>
          </p:sp>
          <p:sp>
            <p:nvSpPr>
              <p:cNvPr id="155" name="TextBox 77">
                <a:extLst>
                  <a:ext uri="{FF2B5EF4-FFF2-40B4-BE49-F238E27FC236}">
                    <a16:creationId xmlns:a16="http://schemas.microsoft.com/office/drawing/2014/main" id="{C7C86E79-DFEB-4CF2-B29B-5A1FADAB1AB4}"/>
                  </a:ext>
                </a:extLst>
              </p:cNvPr>
              <p:cNvSpPr txBox="1"/>
              <p:nvPr/>
            </p:nvSpPr>
            <p:spPr>
              <a:xfrm>
                <a:off x="8400625" y="3955010"/>
                <a:ext cx="2181979" cy="607602"/>
              </a:xfrm>
              <a:prstGeom prst="rect">
                <a:avLst/>
              </a:prstGeom>
              <a:noFill/>
            </p:spPr>
            <p:txBody>
              <a:bodyPr wrap="square" lIns="0" tIns="30480" rIns="60960" bIns="30480" rtlCol="0" anchor="b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chemeClr val="bg2">
                        <a:lumMod val="50000"/>
                      </a:schemeClr>
                    </a:solidFill>
                    <a:latin typeface="Fira Sans Extra Condensed" panose="020B0503050000020004" pitchFamily="34" charset="0"/>
                  </a:defRPr>
                </a:lvl1pPr>
              </a:lstStyle>
              <a:p>
                <a:pPr>
                  <a:lnSpc>
                    <a:spcPts val="2100"/>
                  </a:lnSpc>
                </a:pPr>
                <a:r>
                  <a:rPr lang="en-US" sz="2200" noProof="1"/>
                  <a:t>EMPODERAMIENTO DE LAS MUJERES</a:t>
                </a:r>
              </a:p>
            </p:txBody>
          </p:sp>
        </p:grpSp>
      </p:grpSp>
      <p:sp>
        <p:nvSpPr>
          <p:cNvPr id="123" name="TextBox 45">
            <a:extLst>
              <a:ext uri="{FF2B5EF4-FFF2-40B4-BE49-F238E27FC236}">
                <a16:creationId xmlns:a16="http://schemas.microsoft.com/office/drawing/2014/main" id="{9A934B2D-5E9C-48C6-A7AA-DD53C0BA91DE}"/>
              </a:ext>
            </a:extLst>
          </p:cNvPr>
          <p:cNvSpPr txBox="1"/>
          <p:nvPr/>
        </p:nvSpPr>
        <p:spPr>
          <a:xfrm>
            <a:off x="6258928" y="5487878"/>
            <a:ext cx="983723" cy="36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ira Sans Extra Condensed" panose="020B05030500000200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9E441C8-3D1B-4A01-8F44-F1058EBBA858}"/>
              </a:ext>
            </a:extLst>
          </p:cNvPr>
          <p:cNvGrpSpPr/>
          <p:nvPr/>
        </p:nvGrpSpPr>
        <p:grpSpPr>
          <a:xfrm>
            <a:off x="6447490" y="1746948"/>
            <a:ext cx="4105583" cy="1573323"/>
            <a:chOff x="6447490" y="1746948"/>
            <a:chExt cx="4105583" cy="1573323"/>
          </a:xfrm>
        </p:grpSpPr>
        <p:sp>
          <p:nvSpPr>
            <p:cNvPr id="134" name="Shape">
              <a:extLst>
                <a:ext uri="{FF2B5EF4-FFF2-40B4-BE49-F238E27FC236}">
                  <a16:creationId xmlns:a16="http://schemas.microsoft.com/office/drawing/2014/main" id="{D2177F7C-092D-40C7-9765-5DD359177071}"/>
                </a:ext>
              </a:extLst>
            </p:cNvPr>
            <p:cNvSpPr/>
            <p:nvPr/>
          </p:nvSpPr>
          <p:spPr>
            <a:xfrm rot="10800000">
              <a:off x="6447490" y="1746948"/>
              <a:ext cx="1849037" cy="1573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26"/>
                  </a:moveTo>
                  <a:cubicBezTo>
                    <a:pt x="20125" y="5304"/>
                    <a:pt x="19186" y="2786"/>
                    <a:pt x="19088" y="0"/>
                  </a:cubicBezTo>
                  <a:lnTo>
                    <a:pt x="1750" y="0"/>
                  </a:lnTo>
                  <a:cubicBezTo>
                    <a:pt x="1799" y="2114"/>
                    <a:pt x="2009" y="4189"/>
                    <a:pt x="2382" y="6169"/>
                  </a:cubicBezTo>
                  <a:cubicBezTo>
                    <a:pt x="972" y="7033"/>
                    <a:pt x="0" y="8782"/>
                    <a:pt x="0" y="10800"/>
                  </a:cubicBezTo>
                  <a:cubicBezTo>
                    <a:pt x="0" y="13663"/>
                    <a:pt x="1961" y="15989"/>
                    <a:pt x="4375" y="15989"/>
                  </a:cubicBezTo>
                  <a:cubicBezTo>
                    <a:pt x="4813" y="15989"/>
                    <a:pt x="5234" y="15912"/>
                    <a:pt x="5639" y="15777"/>
                  </a:cubicBezTo>
                  <a:cubicBezTo>
                    <a:pt x="6725" y="17891"/>
                    <a:pt x="8005" y="19851"/>
                    <a:pt x="9463" y="21600"/>
                  </a:cubicBezTo>
                  <a:lnTo>
                    <a:pt x="21600" y="7226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5400" tIns="96000" rIns="25400" bIns="25400" anchor="t"/>
            <a:lstStyle/>
            <a:p>
              <a:pPr marL="0" marR="0" lvl="0" indent="0" algn="ctr" defTabSz="6096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ira Sans Extra Condensed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TextBox 42">
              <a:extLst>
                <a:ext uri="{FF2B5EF4-FFF2-40B4-BE49-F238E27FC236}">
                  <a16:creationId xmlns:a16="http://schemas.microsoft.com/office/drawing/2014/main" id="{CA76FBB8-A593-4355-B99A-10DC376D06E1}"/>
                </a:ext>
              </a:extLst>
            </p:cNvPr>
            <p:cNvSpPr txBox="1"/>
            <p:nvPr/>
          </p:nvSpPr>
          <p:spPr>
            <a:xfrm>
              <a:off x="7522921" y="2391028"/>
              <a:ext cx="983723" cy="36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ira Sans Extra Condensed" panose="020B05030500000200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pic>
          <p:nvPicPr>
            <p:cNvPr id="127" name="Graphic 11" descr="Connections">
              <a:extLst>
                <a:ext uri="{FF2B5EF4-FFF2-40B4-BE49-F238E27FC236}">
                  <a16:creationId xmlns:a16="http://schemas.microsoft.com/office/drawing/2014/main" id="{34628785-212D-441A-A328-FCF36B3A0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14589" y="2333113"/>
              <a:ext cx="732689" cy="739359"/>
            </a:xfrm>
            <a:prstGeom prst="rect">
              <a:avLst/>
            </a:prstGeom>
          </p:spPr>
        </p:pic>
        <p:sp>
          <p:nvSpPr>
            <p:cNvPr id="156" name="TextBox 77">
              <a:extLst>
                <a:ext uri="{FF2B5EF4-FFF2-40B4-BE49-F238E27FC236}">
                  <a16:creationId xmlns:a16="http://schemas.microsoft.com/office/drawing/2014/main" id="{61399958-12CA-49CE-A43C-D364FC5C7451}"/>
                </a:ext>
              </a:extLst>
            </p:cNvPr>
            <p:cNvSpPr txBox="1"/>
            <p:nvPr/>
          </p:nvSpPr>
          <p:spPr>
            <a:xfrm>
              <a:off x="8272971" y="2259243"/>
              <a:ext cx="2280102" cy="876907"/>
            </a:xfrm>
            <a:prstGeom prst="rect">
              <a:avLst/>
            </a:prstGeom>
            <a:noFill/>
          </p:spPr>
          <p:txBody>
            <a:bodyPr wrap="square" lIns="0" tIns="30480" rIns="60960" bIns="30480" rtlCol="0" anchor="b">
              <a:spAutoFit/>
            </a:bodyPr>
            <a:lstStyle/>
            <a:p>
              <a:pPr marR="0" lvl="0" indent="0" algn="ctr" fontAlgn="auto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noProof="1">
                  <a:solidFill>
                    <a:schemeClr val="bg2">
                      <a:lumMod val="50000"/>
                    </a:schemeClr>
                  </a:solidFill>
                  <a:latin typeface="Fira Sans Extra Condensed" panose="020B0503050000020004" pitchFamily="34" charset="0"/>
                </a:rPr>
                <a:t>COMUNICACIÓN Y GESTIÓN DE CONOCIMIENTOS</a:t>
              </a:r>
              <a:endParaRPr lang="en-US" sz="2200" dirty="0">
                <a:solidFill>
                  <a:schemeClr val="bg2">
                    <a:lumMod val="50000"/>
                  </a:schemeClr>
                </a:solidFill>
                <a:latin typeface="Fira Sans Extra Condensed" panose="020B0503050000020004" pitchFamily="34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5C1B163A-CABC-46ED-9ADF-237C8A86F5A0}"/>
              </a:ext>
            </a:extLst>
          </p:cNvPr>
          <p:cNvGrpSpPr/>
          <p:nvPr/>
        </p:nvGrpSpPr>
        <p:grpSpPr>
          <a:xfrm>
            <a:off x="273813" y="1742941"/>
            <a:ext cx="1340805" cy="3714838"/>
            <a:chOff x="425609" y="1656405"/>
            <a:chExt cx="1340805" cy="3714838"/>
          </a:xfrm>
        </p:grpSpPr>
        <p:sp>
          <p:nvSpPr>
            <p:cNvPr id="157" name="TextBox 77">
              <a:extLst>
                <a:ext uri="{FF2B5EF4-FFF2-40B4-BE49-F238E27FC236}">
                  <a16:creationId xmlns:a16="http://schemas.microsoft.com/office/drawing/2014/main" id="{AC68928E-9DD5-4AFD-BAF3-2AA04E4159CF}"/>
                </a:ext>
              </a:extLst>
            </p:cNvPr>
            <p:cNvSpPr txBox="1"/>
            <p:nvPr/>
          </p:nvSpPr>
          <p:spPr>
            <a:xfrm rot="16200000">
              <a:off x="-482374" y="3609958"/>
              <a:ext cx="3184272" cy="338298"/>
            </a:xfrm>
            <a:prstGeom prst="rect">
              <a:avLst/>
            </a:prstGeom>
            <a:noFill/>
          </p:spPr>
          <p:txBody>
            <a:bodyPr wrap="square" lIns="0" tIns="30480" rIns="60960" bIns="30480" rtlCol="0" anchor="b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chemeClr val="bg2">
                      <a:lumMod val="50000"/>
                    </a:schemeClr>
                  </a:solidFill>
                  <a:latin typeface="Fira Sans Extra Condensed" panose="020B0503050000020004" pitchFamily="34" charset="0"/>
                </a:defRPr>
              </a:lvl1pPr>
            </a:lstStyle>
            <a:p>
              <a:pPr>
                <a:lnSpc>
                  <a:spcPts val="2100"/>
                </a:lnSpc>
              </a:pPr>
              <a:r>
                <a:rPr lang="es-ES" sz="2200" noProof="1"/>
                <a:t>CAMBIO C</a:t>
              </a:r>
              <a:r>
                <a:rPr lang="en-US" sz="2200" noProof="1"/>
                <a:t>LIMATICO</a:t>
              </a:r>
            </a:p>
          </p:txBody>
        </p:sp>
        <p:pic>
          <p:nvPicPr>
            <p:cNvPr id="159" name="Imagen 158">
              <a:extLst>
                <a:ext uri="{FF2B5EF4-FFF2-40B4-BE49-F238E27FC236}">
                  <a16:creationId xmlns:a16="http://schemas.microsoft.com/office/drawing/2014/main" id="{3CE76D45-1AAD-4B78-82FE-C554E0FFA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609" y="1656405"/>
              <a:ext cx="1340805" cy="1344545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6EA7D140-8101-4B9C-B2F7-3DE4A9864137}"/>
              </a:ext>
            </a:extLst>
          </p:cNvPr>
          <p:cNvGrpSpPr/>
          <p:nvPr/>
        </p:nvGrpSpPr>
        <p:grpSpPr>
          <a:xfrm>
            <a:off x="10793039" y="1686491"/>
            <a:ext cx="806355" cy="3304061"/>
            <a:chOff x="10553553" y="1659979"/>
            <a:chExt cx="806355" cy="3304061"/>
          </a:xfrm>
        </p:grpSpPr>
        <p:sp>
          <p:nvSpPr>
            <p:cNvPr id="158" name="TextBox 77">
              <a:extLst>
                <a:ext uri="{FF2B5EF4-FFF2-40B4-BE49-F238E27FC236}">
                  <a16:creationId xmlns:a16="http://schemas.microsoft.com/office/drawing/2014/main" id="{79CC9559-74EC-455F-B3A0-057200096096}"/>
                </a:ext>
              </a:extLst>
            </p:cNvPr>
            <p:cNvSpPr txBox="1"/>
            <p:nvPr/>
          </p:nvSpPr>
          <p:spPr>
            <a:xfrm rot="5400000">
              <a:off x="9643811" y="3454727"/>
              <a:ext cx="2680329" cy="338298"/>
            </a:xfrm>
            <a:prstGeom prst="rect">
              <a:avLst/>
            </a:prstGeom>
            <a:noFill/>
          </p:spPr>
          <p:txBody>
            <a:bodyPr wrap="square" lIns="0" tIns="30480" rIns="60960" bIns="30480" rtlCol="0" anchor="b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chemeClr val="bg2">
                      <a:lumMod val="50000"/>
                    </a:schemeClr>
                  </a:solidFill>
                  <a:latin typeface="Fira Sans Extra Condensed" panose="020B0503050000020004" pitchFamily="34" charset="0"/>
                </a:defRPr>
              </a:lvl1pPr>
            </a:lstStyle>
            <a:p>
              <a:pPr>
                <a:lnSpc>
                  <a:spcPts val="2100"/>
                </a:lnSpc>
              </a:pPr>
              <a:r>
                <a:rPr lang="en-US" sz="2200" noProof="1"/>
                <a:t>GOBERNABILIDAD</a:t>
              </a:r>
            </a:p>
          </p:txBody>
        </p:sp>
        <p:pic>
          <p:nvPicPr>
            <p:cNvPr id="160" name="Imagen 159">
              <a:extLst>
                <a:ext uri="{FF2B5EF4-FFF2-40B4-BE49-F238E27FC236}">
                  <a16:creationId xmlns:a16="http://schemas.microsoft.com/office/drawing/2014/main" id="{56311DA2-2A5E-4BE2-90E4-FB7620AC7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3553" y="1659979"/>
              <a:ext cx="806355" cy="919817"/>
            </a:xfrm>
            <a:prstGeom prst="rect">
              <a:avLst/>
            </a:prstGeom>
            <a:solidFill>
              <a:srgbClr val="FFC000"/>
            </a:solidFill>
          </p:spPr>
        </p:pic>
      </p:grpSp>
      <p:sp>
        <p:nvSpPr>
          <p:cNvPr id="51" name="TextBox 45">
            <a:extLst>
              <a:ext uri="{FF2B5EF4-FFF2-40B4-BE49-F238E27FC236}">
                <a16:creationId xmlns:a16="http://schemas.microsoft.com/office/drawing/2014/main" id="{643B3CC4-F3E1-472D-83AC-20A7940E9352}"/>
              </a:ext>
            </a:extLst>
          </p:cNvPr>
          <p:cNvSpPr txBox="1"/>
          <p:nvPr/>
        </p:nvSpPr>
        <p:spPr>
          <a:xfrm>
            <a:off x="7551658" y="4193958"/>
            <a:ext cx="983723" cy="36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ira Sans Extra Condensed" panose="020B05030500000200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B1ED38-0DDB-B4A8-C075-6BA5C519D8DA}"/>
              </a:ext>
            </a:extLst>
          </p:cNvPr>
          <p:cNvSpPr/>
          <p:nvPr/>
        </p:nvSpPr>
        <p:spPr>
          <a:xfrm>
            <a:off x="898822" y="-583089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7CD8EE0-B175-F70F-82FA-202C8817F0E5}"/>
              </a:ext>
            </a:extLst>
          </p:cNvPr>
          <p:cNvSpPr txBox="1"/>
          <p:nvPr/>
        </p:nvSpPr>
        <p:spPr>
          <a:xfrm>
            <a:off x="1137824" y="526901"/>
            <a:ext cx="221439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¿</a:t>
            </a:r>
            <a:r>
              <a:rPr lang="en-US" sz="2800" dirty="0" err="1">
                <a:solidFill>
                  <a:schemeClr val="accent2"/>
                </a:solidFill>
              </a:rPr>
              <a:t>Qué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hace</a:t>
            </a:r>
            <a:r>
              <a:rPr lang="en-US" sz="2800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69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2042" y="1865025"/>
            <a:ext cx="3420191" cy="342019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DBB68"/>
            </a:solidFill>
            <a:ln>
              <a:noFill/>
            </a:ln>
          </p:spPr>
          <p:txBody>
            <a:bodyPr/>
            <a:lstStyle/>
            <a:p>
              <a:endParaRPr lang="es-BO" sz="933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933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8784" y="2930518"/>
            <a:ext cx="1514119" cy="151411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BO" sz="933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933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42137" y="2930518"/>
            <a:ext cx="1514119" cy="151411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BO" sz="933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933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930033" y="2325492"/>
            <a:ext cx="2924991" cy="292499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28F3A"/>
            </a:solidFill>
            <a:ln>
              <a:noFill/>
            </a:ln>
          </p:spPr>
          <p:txBody>
            <a:bodyPr/>
            <a:lstStyle/>
            <a:p>
              <a:endParaRPr lang="es-BO" sz="933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933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058257" y="3412057"/>
            <a:ext cx="1304448" cy="130444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BO" sz="933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933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422351" y="3412057"/>
            <a:ext cx="1304448" cy="130444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BO" sz="933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933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982023" y="2629687"/>
            <a:ext cx="2620796" cy="262079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26A1B"/>
            </a:solidFill>
            <a:ln>
              <a:noFill/>
            </a:ln>
          </p:spPr>
          <p:txBody>
            <a:bodyPr/>
            <a:lstStyle/>
            <a:p>
              <a:endParaRPr lang="es-BO" sz="933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933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134986" y="3571623"/>
            <a:ext cx="1131565" cy="113156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BO" sz="933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933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318292" y="3571623"/>
            <a:ext cx="1131565" cy="1131565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s-BO" sz="933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sz="933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729819" y="2974324"/>
            <a:ext cx="2221688" cy="2221688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A401F"/>
            </a:solidFill>
            <a:ln>
              <a:noFill/>
            </a:ln>
          </p:spPr>
          <p:txBody>
            <a:bodyPr/>
            <a:lstStyle/>
            <a:p>
              <a:endParaRPr lang="es-BO" sz="933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309"/>
                </a:lnSpc>
                <a:spcBef>
                  <a:spcPct val="0"/>
                </a:spcBef>
              </a:pPr>
              <a:endParaRPr sz="933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856941" y="3815143"/>
            <a:ext cx="925594" cy="925594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BO" sz="933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933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824858" y="3815143"/>
            <a:ext cx="925594" cy="925594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BO" sz="933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933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9887680" y="2190949"/>
            <a:ext cx="198321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8"/>
              </a:lnSpc>
              <a:spcBef>
                <a:spcPct val="0"/>
              </a:spcBef>
            </a:pPr>
            <a:r>
              <a:rPr lang="en-US" sz="1848" dirty="0" err="1">
                <a:solidFill>
                  <a:schemeClr val="tx1"/>
                </a:solidFill>
                <a:latin typeface="Poppins"/>
              </a:rPr>
              <a:t>Mejora</a:t>
            </a:r>
            <a:r>
              <a:rPr lang="en-US" sz="1848" dirty="0">
                <a:solidFill>
                  <a:schemeClr val="tx1"/>
                </a:solidFill>
                <a:latin typeface="Poppins"/>
              </a:rPr>
              <a:t> de la  </a:t>
            </a:r>
            <a:r>
              <a:rPr lang="en-US" sz="1848" dirty="0" err="1">
                <a:solidFill>
                  <a:schemeClr val="tx1"/>
                </a:solidFill>
                <a:latin typeface="Poppins"/>
              </a:rPr>
              <a:t>resiliencia</a:t>
            </a:r>
            <a:r>
              <a:rPr lang="en-US" sz="1848" dirty="0">
                <a:solidFill>
                  <a:schemeClr val="tx1"/>
                </a:solidFill>
                <a:latin typeface="Poppins"/>
              </a:rPr>
              <a:t> al CC</a:t>
            </a:r>
          </a:p>
        </p:txBody>
      </p:sp>
      <p:sp>
        <p:nvSpPr>
          <p:cNvPr id="41" name="Freeform 41"/>
          <p:cNvSpPr/>
          <p:nvPr/>
        </p:nvSpPr>
        <p:spPr>
          <a:xfrm rot="10800000">
            <a:off x="198945" y="109687"/>
            <a:ext cx="12005754" cy="763395"/>
          </a:xfrm>
          <a:custGeom>
            <a:avLst/>
            <a:gdLst/>
            <a:ahLst/>
            <a:cxnLst/>
            <a:rect l="l" t="t" r="r" b="b"/>
            <a:pathLst>
              <a:path w="3715755" h="243997">
                <a:moveTo>
                  <a:pt x="0" y="0"/>
                </a:moveTo>
                <a:lnTo>
                  <a:pt x="3715755" y="0"/>
                </a:lnTo>
                <a:lnTo>
                  <a:pt x="3715755" y="243997"/>
                </a:lnTo>
                <a:lnTo>
                  <a:pt x="0" y="2439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s-BO" sz="933">
              <a:solidFill>
                <a:schemeClr val="tx1"/>
              </a:solidFill>
            </a:endParaRPr>
          </a:p>
        </p:txBody>
      </p:sp>
      <p:grpSp>
        <p:nvGrpSpPr>
          <p:cNvPr id="43" name="Group 43"/>
          <p:cNvGrpSpPr/>
          <p:nvPr/>
        </p:nvGrpSpPr>
        <p:grpSpPr>
          <a:xfrm rot="-10800000">
            <a:off x="11546785" y="109687"/>
            <a:ext cx="664082" cy="611267"/>
            <a:chOff x="0" y="0"/>
            <a:chExt cx="262354" cy="24148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62354" cy="241488"/>
            </a:xfrm>
            <a:custGeom>
              <a:avLst/>
              <a:gdLst/>
              <a:ahLst/>
              <a:cxnLst/>
              <a:rect l="l" t="t" r="r" b="b"/>
              <a:pathLst>
                <a:path w="262354" h="241488">
                  <a:moveTo>
                    <a:pt x="0" y="0"/>
                  </a:moveTo>
                  <a:lnTo>
                    <a:pt x="262354" y="0"/>
                  </a:lnTo>
                  <a:lnTo>
                    <a:pt x="262354" y="241488"/>
                  </a:lnTo>
                  <a:lnTo>
                    <a:pt x="0" y="2414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BO" sz="933">
                <a:solidFill>
                  <a:schemeClr val="tx1"/>
                </a:solidFill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933">
                <a:solidFill>
                  <a:schemeClr val="tx1"/>
                </a:solidFill>
              </a:endParaRPr>
            </a:p>
          </p:txBody>
        </p:sp>
      </p:grpSp>
      <p:sp>
        <p:nvSpPr>
          <p:cNvPr id="46" name="Freeform 46"/>
          <p:cNvSpPr/>
          <p:nvPr/>
        </p:nvSpPr>
        <p:spPr>
          <a:xfrm flipH="1">
            <a:off x="11559302" y="212327"/>
            <a:ext cx="613648" cy="399638"/>
          </a:xfrm>
          <a:custGeom>
            <a:avLst/>
            <a:gdLst/>
            <a:ahLst/>
            <a:cxnLst/>
            <a:rect l="l" t="t" r="r" b="b"/>
            <a:pathLst>
              <a:path w="920472" h="599457">
                <a:moveTo>
                  <a:pt x="920472" y="0"/>
                </a:moveTo>
                <a:lnTo>
                  <a:pt x="0" y="0"/>
                </a:lnTo>
                <a:lnTo>
                  <a:pt x="0" y="599457"/>
                </a:lnTo>
                <a:lnTo>
                  <a:pt x="920472" y="599457"/>
                </a:lnTo>
                <a:lnTo>
                  <a:pt x="9204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 sz="933">
              <a:solidFill>
                <a:schemeClr val="tx1"/>
              </a:solidFill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153982" y="5605161"/>
            <a:ext cx="2794000" cy="825500"/>
            <a:chOff x="0" y="0"/>
            <a:chExt cx="6811089" cy="2012367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811090" cy="2012367"/>
            </a:xfrm>
            <a:custGeom>
              <a:avLst/>
              <a:gdLst/>
              <a:ahLst/>
              <a:cxnLst/>
              <a:rect l="l" t="t" r="r" b="b"/>
              <a:pathLst>
                <a:path w="6811090" h="2012367">
                  <a:moveTo>
                    <a:pt x="6686629" y="2012367"/>
                  </a:moveTo>
                  <a:lnTo>
                    <a:pt x="124460" y="2012367"/>
                  </a:lnTo>
                  <a:cubicBezTo>
                    <a:pt x="55880" y="2012367"/>
                    <a:pt x="0" y="1956487"/>
                    <a:pt x="0" y="18879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86630" y="0"/>
                  </a:lnTo>
                  <a:cubicBezTo>
                    <a:pt x="6755209" y="0"/>
                    <a:pt x="6811090" y="55880"/>
                    <a:pt x="6811090" y="124460"/>
                  </a:cubicBezTo>
                  <a:lnTo>
                    <a:pt x="6811090" y="1887907"/>
                  </a:lnTo>
                  <a:cubicBezTo>
                    <a:pt x="6811090" y="1956487"/>
                    <a:pt x="6755209" y="2012367"/>
                    <a:pt x="6686630" y="2012367"/>
                  </a:cubicBezTo>
                  <a:close/>
                </a:path>
              </a:pathLst>
            </a:custGeom>
            <a:solidFill>
              <a:srgbClr val="884919"/>
            </a:solidFill>
          </p:spPr>
          <p:txBody>
            <a:bodyPr/>
            <a:lstStyle/>
            <a:p>
              <a:endParaRPr lang="es-BO" sz="933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104655" y="5610250"/>
            <a:ext cx="2794000" cy="825500"/>
            <a:chOff x="0" y="0"/>
            <a:chExt cx="6811089" cy="2012367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811090" cy="2012367"/>
            </a:xfrm>
            <a:custGeom>
              <a:avLst/>
              <a:gdLst/>
              <a:ahLst/>
              <a:cxnLst/>
              <a:rect l="l" t="t" r="r" b="b"/>
              <a:pathLst>
                <a:path w="6811090" h="2012367">
                  <a:moveTo>
                    <a:pt x="6686629" y="2012367"/>
                  </a:moveTo>
                  <a:lnTo>
                    <a:pt x="124460" y="2012367"/>
                  </a:lnTo>
                  <a:cubicBezTo>
                    <a:pt x="55880" y="2012367"/>
                    <a:pt x="0" y="1956487"/>
                    <a:pt x="0" y="18879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86630" y="0"/>
                  </a:lnTo>
                  <a:cubicBezTo>
                    <a:pt x="6755209" y="0"/>
                    <a:pt x="6811090" y="55880"/>
                    <a:pt x="6811090" y="124460"/>
                  </a:cubicBezTo>
                  <a:lnTo>
                    <a:pt x="6811090" y="1887907"/>
                  </a:lnTo>
                  <a:cubicBezTo>
                    <a:pt x="6811090" y="1956487"/>
                    <a:pt x="6755209" y="2012367"/>
                    <a:pt x="6686630" y="2012367"/>
                  </a:cubicBezTo>
                  <a:close/>
                </a:path>
              </a:pathLst>
            </a:custGeom>
            <a:solidFill>
              <a:srgbClr val="AD7922"/>
            </a:solidFill>
          </p:spPr>
          <p:txBody>
            <a:bodyPr/>
            <a:lstStyle/>
            <a:p>
              <a:endParaRPr lang="es-BO" sz="933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051055" y="5610250"/>
            <a:ext cx="2794000" cy="825500"/>
            <a:chOff x="0" y="0"/>
            <a:chExt cx="6811089" cy="2012367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811090" cy="2012367"/>
            </a:xfrm>
            <a:custGeom>
              <a:avLst/>
              <a:gdLst/>
              <a:ahLst/>
              <a:cxnLst/>
              <a:rect l="l" t="t" r="r" b="b"/>
              <a:pathLst>
                <a:path w="6811090" h="2012367">
                  <a:moveTo>
                    <a:pt x="6686629" y="2012367"/>
                  </a:moveTo>
                  <a:lnTo>
                    <a:pt x="124460" y="2012367"/>
                  </a:lnTo>
                  <a:cubicBezTo>
                    <a:pt x="55880" y="2012367"/>
                    <a:pt x="0" y="1956487"/>
                    <a:pt x="0" y="18879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86630" y="0"/>
                  </a:lnTo>
                  <a:cubicBezTo>
                    <a:pt x="6755209" y="0"/>
                    <a:pt x="6811090" y="55880"/>
                    <a:pt x="6811090" y="124460"/>
                  </a:cubicBezTo>
                  <a:lnTo>
                    <a:pt x="6811090" y="1887907"/>
                  </a:lnTo>
                  <a:cubicBezTo>
                    <a:pt x="6811090" y="1956487"/>
                    <a:pt x="6755209" y="2012367"/>
                    <a:pt x="6686630" y="2012367"/>
                  </a:cubicBezTo>
                  <a:close/>
                </a:path>
              </a:pathLst>
            </a:custGeom>
            <a:solidFill>
              <a:srgbClr val="DFA84B"/>
            </a:solidFill>
          </p:spPr>
          <p:txBody>
            <a:bodyPr/>
            <a:lstStyle/>
            <a:p>
              <a:endParaRPr lang="es-BO" sz="933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003805" y="5613892"/>
            <a:ext cx="2972314" cy="825500"/>
            <a:chOff x="0" y="0"/>
            <a:chExt cx="7245775" cy="201236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7245775" cy="2012367"/>
            </a:xfrm>
            <a:custGeom>
              <a:avLst/>
              <a:gdLst/>
              <a:ahLst/>
              <a:cxnLst/>
              <a:rect l="l" t="t" r="r" b="b"/>
              <a:pathLst>
                <a:path w="7245775" h="2012367">
                  <a:moveTo>
                    <a:pt x="7121315" y="2012367"/>
                  </a:moveTo>
                  <a:lnTo>
                    <a:pt x="124460" y="2012367"/>
                  </a:lnTo>
                  <a:cubicBezTo>
                    <a:pt x="55880" y="2012367"/>
                    <a:pt x="0" y="1956487"/>
                    <a:pt x="0" y="18879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21315" y="0"/>
                  </a:lnTo>
                  <a:cubicBezTo>
                    <a:pt x="7189895" y="0"/>
                    <a:pt x="7245775" y="55880"/>
                    <a:pt x="7245775" y="124460"/>
                  </a:cubicBezTo>
                  <a:lnTo>
                    <a:pt x="7245775" y="1887907"/>
                  </a:lnTo>
                  <a:cubicBezTo>
                    <a:pt x="7245775" y="1956487"/>
                    <a:pt x="7189895" y="2012367"/>
                    <a:pt x="7121315" y="2012367"/>
                  </a:cubicBezTo>
                  <a:close/>
                </a:path>
              </a:pathLst>
            </a:custGeom>
            <a:solidFill>
              <a:srgbClr val="D6A31E"/>
            </a:solidFill>
          </p:spPr>
          <p:txBody>
            <a:bodyPr/>
            <a:lstStyle/>
            <a:p>
              <a:endParaRPr lang="es-BO" sz="933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9093489" y="5718373"/>
            <a:ext cx="356368" cy="633543"/>
            <a:chOff x="0" y="0"/>
            <a:chExt cx="712736" cy="1267086"/>
          </a:xfrm>
        </p:grpSpPr>
        <p:grpSp>
          <p:nvGrpSpPr>
            <p:cNvPr id="56" name="Group 56"/>
            <p:cNvGrpSpPr>
              <a:grpSpLocks noChangeAspect="1"/>
            </p:cNvGrpSpPr>
            <p:nvPr/>
          </p:nvGrpSpPr>
          <p:grpSpPr>
            <a:xfrm>
              <a:off x="0" y="0"/>
              <a:ext cx="712736" cy="1267086"/>
              <a:chOff x="0" y="0"/>
              <a:chExt cx="1270000" cy="2257778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12700" y="0"/>
                <a:ext cx="12446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12446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14400"/>
                    </a:move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38200" y="914400"/>
                    </a:lnTo>
                    <a:lnTo>
                      <a:pt x="1028700" y="1574800"/>
                    </a:lnTo>
                    <a:cubicBezTo>
                      <a:pt x="1041400" y="1587500"/>
                      <a:pt x="1028700" y="1600200"/>
                      <a:pt x="1028700" y="1612900"/>
                    </a:cubicBezTo>
                    <a:cubicBezTo>
                      <a:pt x="1016000" y="1612900"/>
                      <a:pt x="1003300" y="1625600"/>
                      <a:pt x="1003300" y="1625600"/>
                    </a:cubicBezTo>
                    <a:lnTo>
                      <a:pt x="901700" y="1625600"/>
                    </a:lnTo>
                    <a:lnTo>
                      <a:pt x="850900" y="2222500"/>
                    </a:lnTo>
                    <a:cubicBezTo>
                      <a:pt x="850900" y="2247900"/>
                      <a:pt x="838200" y="2260600"/>
                      <a:pt x="812800" y="2260600"/>
                    </a:cubicBezTo>
                    <a:lnTo>
                      <a:pt x="812800" y="2260600"/>
                    </a:lnTo>
                    <a:cubicBezTo>
                      <a:pt x="736600" y="2260600"/>
                      <a:pt x="673100" y="2197100"/>
                      <a:pt x="673100" y="2120900"/>
                    </a:cubicBezTo>
                    <a:lnTo>
                      <a:pt x="647700" y="1625600"/>
                    </a:lnTo>
                    <a:lnTo>
                      <a:pt x="596900" y="1625600"/>
                    </a:lnTo>
                    <a:lnTo>
                      <a:pt x="571500" y="2120900"/>
                    </a:lnTo>
                    <a:cubicBezTo>
                      <a:pt x="571500" y="2197100"/>
                      <a:pt x="508000" y="2260600"/>
                      <a:pt x="431800" y="2260600"/>
                    </a:cubicBezTo>
                    <a:lnTo>
                      <a:pt x="431800" y="2260600"/>
                    </a:lnTo>
                    <a:cubicBezTo>
                      <a:pt x="406400" y="2260600"/>
                      <a:pt x="393700" y="2247900"/>
                      <a:pt x="393700" y="2222500"/>
                    </a:cubicBezTo>
                    <a:lnTo>
                      <a:pt x="342900" y="1625600"/>
                    </a:lnTo>
                    <a:lnTo>
                      <a:pt x="241300" y="1625600"/>
                    </a:lnTo>
                    <a:cubicBezTo>
                      <a:pt x="241300" y="1625600"/>
                      <a:pt x="228600" y="1612900"/>
                      <a:pt x="215900" y="1612900"/>
                    </a:cubicBezTo>
                    <a:cubicBezTo>
                      <a:pt x="215900" y="1600200"/>
                      <a:pt x="203200" y="1587500"/>
                      <a:pt x="215900" y="1574800"/>
                    </a:cubicBezTo>
                    <a:lnTo>
                      <a:pt x="406400" y="91440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BO" sz="933"/>
              </a:p>
            </p:txBody>
          </p:sp>
        </p:grpSp>
      </p:grpSp>
      <p:sp>
        <p:nvSpPr>
          <p:cNvPr id="58" name="Freeform 58"/>
          <p:cNvSpPr/>
          <p:nvPr/>
        </p:nvSpPr>
        <p:spPr>
          <a:xfrm>
            <a:off x="198949" y="5689276"/>
            <a:ext cx="642411" cy="654686"/>
          </a:xfrm>
          <a:custGeom>
            <a:avLst/>
            <a:gdLst/>
            <a:ahLst/>
            <a:cxnLst/>
            <a:rect l="l" t="t" r="r" b="b"/>
            <a:pathLst>
              <a:path w="963616" h="982029">
                <a:moveTo>
                  <a:pt x="0" y="0"/>
                </a:moveTo>
                <a:lnTo>
                  <a:pt x="963616" y="0"/>
                </a:lnTo>
                <a:lnTo>
                  <a:pt x="963616" y="982028"/>
                </a:lnTo>
                <a:lnTo>
                  <a:pt x="0" y="982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 sz="933"/>
          </a:p>
        </p:txBody>
      </p:sp>
      <p:sp>
        <p:nvSpPr>
          <p:cNvPr id="59" name="Freeform 59"/>
          <p:cNvSpPr/>
          <p:nvPr/>
        </p:nvSpPr>
        <p:spPr>
          <a:xfrm>
            <a:off x="3169585" y="5700191"/>
            <a:ext cx="592097" cy="664345"/>
          </a:xfrm>
          <a:custGeom>
            <a:avLst/>
            <a:gdLst/>
            <a:ahLst/>
            <a:cxnLst/>
            <a:rect l="l" t="t" r="r" b="b"/>
            <a:pathLst>
              <a:path w="888145" h="996517">
                <a:moveTo>
                  <a:pt x="0" y="0"/>
                </a:moveTo>
                <a:lnTo>
                  <a:pt x="888145" y="0"/>
                </a:lnTo>
                <a:lnTo>
                  <a:pt x="888145" y="996517"/>
                </a:lnTo>
                <a:lnTo>
                  <a:pt x="0" y="996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 sz="933"/>
          </a:p>
        </p:txBody>
      </p:sp>
      <p:sp>
        <p:nvSpPr>
          <p:cNvPr id="60" name="Freeform 60"/>
          <p:cNvSpPr/>
          <p:nvPr/>
        </p:nvSpPr>
        <p:spPr>
          <a:xfrm>
            <a:off x="6112771" y="5715085"/>
            <a:ext cx="576107" cy="640119"/>
          </a:xfrm>
          <a:custGeom>
            <a:avLst/>
            <a:gdLst/>
            <a:ahLst/>
            <a:cxnLst/>
            <a:rect l="l" t="t" r="r" b="b"/>
            <a:pathLst>
              <a:path w="864160" h="960178">
                <a:moveTo>
                  <a:pt x="0" y="0"/>
                </a:moveTo>
                <a:lnTo>
                  <a:pt x="864160" y="0"/>
                </a:lnTo>
                <a:lnTo>
                  <a:pt x="864160" y="960178"/>
                </a:lnTo>
                <a:lnTo>
                  <a:pt x="0" y="9601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 sz="933"/>
          </a:p>
        </p:txBody>
      </p:sp>
      <p:sp>
        <p:nvSpPr>
          <p:cNvPr id="61" name="TextBox 61"/>
          <p:cNvSpPr txBox="1"/>
          <p:nvPr/>
        </p:nvSpPr>
        <p:spPr>
          <a:xfrm>
            <a:off x="878635" y="2229265"/>
            <a:ext cx="2257771" cy="43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</a:pPr>
            <a:r>
              <a:rPr lang="en-US" sz="2614" dirty="0">
                <a:solidFill>
                  <a:schemeClr val="bg1"/>
                </a:solidFill>
                <a:latin typeface="Open Sans 2 Bold"/>
              </a:rPr>
              <a:t>131.000 UPF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71177" y="3889302"/>
            <a:ext cx="1021863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r>
              <a:rPr lang="en-US" sz="1533">
                <a:solidFill>
                  <a:srgbClr val="0B0B0B"/>
                </a:solidFill>
                <a:latin typeface="Poppins"/>
              </a:rPr>
              <a:t>Hombres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267845" y="3905483"/>
            <a:ext cx="1062703" cy="2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r>
              <a:rPr lang="en-US" sz="1533">
                <a:solidFill>
                  <a:srgbClr val="0B0B0B"/>
                </a:solidFill>
                <a:latin typeface="Poppins"/>
              </a:rPr>
              <a:t>Mujeres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63586" y="3312694"/>
            <a:ext cx="1290847" cy="36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214">
                <a:solidFill>
                  <a:schemeClr val="tx1"/>
                </a:solidFill>
                <a:latin typeface="Open Sans 2 Bold"/>
              </a:rPr>
              <a:t>78.000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153773" y="3336195"/>
            <a:ext cx="1290847" cy="36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214">
                <a:solidFill>
                  <a:schemeClr val="tx1"/>
                </a:solidFill>
                <a:latin typeface="Open Sans 2 Bold"/>
              </a:rPr>
              <a:t>53.000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479122" y="2683314"/>
            <a:ext cx="1772262" cy="37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9"/>
              </a:lnSpc>
            </a:pPr>
            <a:r>
              <a:rPr lang="en-US" sz="2278" dirty="0">
                <a:solidFill>
                  <a:schemeClr val="tx1"/>
                </a:solidFill>
                <a:latin typeface="Open Sans 2 Bold"/>
              </a:rPr>
              <a:t> </a:t>
            </a:r>
            <a:r>
              <a:rPr lang="en-US" sz="2278" dirty="0">
                <a:solidFill>
                  <a:schemeClr val="bg1"/>
                </a:solidFill>
                <a:latin typeface="Open Sans 2 Bold"/>
              </a:rPr>
              <a:t>42.000 UPF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201458" y="4147934"/>
            <a:ext cx="943966" cy="242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>
                <a:solidFill>
                  <a:srgbClr val="0B0B0B"/>
                </a:solidFill>
                <a:latin typeface="Poppins"/>
              </a:rPr>
              <a:t>Hombres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638457" y="4147934"/>
            <a:ext cx="872238" cy="242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>
                <a:solidFill>
                  <a:srgbClr val="0B0B0B"/>
                </a:solidFill>
                <a:latin typeface="Poppins"/>
              </a:rPr>
              <a:t>Mujeres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344876" y="1525591"/>
            <a:ext cx="209530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  <a:spcBef>
                <a:spcPct val="0"/>
              </a:spcBef>
            </a:pPr>
            <a:r>
              <a:rPr lang="en-US" sz="2115" dirty="0" err="1">
                <a:solidFill>
                  <a:schemeClr val="tx1"/>
                </a:solidFill>
                <a:latin typeface="Poppins"/>
              </a:rPr>
              <a:t>Incremento</a:t>
            </a:r>
            <a:r>
              <a:rPr lang="en-US" sz="2115" dirty="0">
                <a:solidFill>
                  <a:schemeClr val="tx1"/>
                </a:solidFill>
                <a:latin typeface="Poppins"/>
              </a:rPr>
              <a:t> del </a:t>
            </a:r>
            <a:r>
              <a:rPr lang="en-US" sz="2115" dirty="0" err="1">
                <a:solidFill>
                  <a:schemeClr val="tx1"/>
                </a:solidFill>
                <a:latin typeface="Poppins"/>
              </a:rPr>
              <a:t>rendimiento</a:t>
            </a:r>
            <a:endParaRPr lang="en-US" sz="2115" dirty="0">
              <a:solidFill>
                <a:schemeClr val="tx1"/>
              </a:solidFill>
              <a:latin typeface="Poppins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4201458" y="3700950"/>
            <a:ext cx="935388" cy="31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3"/>
              </a:lnSpc>
            </a:pPr>
            <a:r>
              <a:rPr lang="en-US" sz="1937">
                <a:solidFill>
                  <a:srgbClr val="0B0B0B"/>
                </a:solidFill>
                <a:latin typeface="Open Sans 2 Bold"/>
              </a:rPr>
              <a:t>25.000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566033" y="3700951"/>
            <a:ext cx="1017085" cy="31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5">
                <a:solidFill>
                  <a:srgbClr val="0B0B0B"/>
                </a:solidFill>
                <a:latin typeface="Open Sans 2 Bold"/>
              </a:rPr>
              <a:t>17.000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555775" y="2929874"/>
            <a:ext cx="1473295" cy="3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5"/>
              </a:lnSpc>
            </a:pPr>
            <a:r>
              <a:rPr lang="en-US" sz="2096" dirty="0">
                <a:solidFill>
                  <a:schemeClr val="bg1"/>
                </a:solidFill>
                <a:latin typeface="Open Sans 2 Bold"/>
              </a:rPr>
              <a:t>30.000</a:t>
            </a:r>
            <a:r>
              <a:rPr lang="en-US" sz="2096" dirty="0">
                <a:solidFill>
                  <a:schemeClr val="tx1"/>
                </a:solidFill>
                <a:latin typeface="Open Sans 2 Bold"/>
              </a:rPr>
              <a:t> </a:t>
            </a:r>
            <a:r>
              <a:rPr lang="en-US" sz="2096" dirty="0">
                <a:solidFill>
                  <a:schemeClr val="bg1"/>
                </a:solidFill>
                <a:latin typeface="Open Sans 2 Bold"/>
              </a:rPr>
              <a:t>UPF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302918" y="4214603"/>
            <a:ext cx="777521" cy="218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266">
                <a:solidFill>
                  <a:srgbClr val="0B0B0B"/>
                </a:solidFill>
                <a:latin typeface="Poppins"/>
              </a:rPr>
              <a:t>Hombres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504422" y="4186183"/>
            <a:ext cx="807764" cy="218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266">
                <a:solidFill>
                  <a:srgbClr val="0B0B0B"/>
                </a:solidFill>
                <a:latin typeface="Poppins"/>
              </a:rPr>
              <a:t>Mujeres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428420" y="3756238"/>
            <a:ext cx="911310" cy="280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5"/>
              </a:lnSpc>
            </a:pPr>
            <a:r>
              <a:rPr lang="en-US" sz="1696">
                <a:solidFill>
                  <a:srgbClr val="0B0B0B"/>
                </a:solidFill>
                <a:latin typeface="Open Sans 2 Bold"/>
              </a:rPr>
              <a:t>12.000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137521" y="3221335"/>
            <a:ext cx="1389225" cy="27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3"/>
              </a:lnSpc>
            </a:pPr>
            <a:r>
              <a:rPr lang="en-US" sz="1681" dirty="0">
                <a:solidFill>
                  <a:schemeClr val="bg1"/>
                </a:solidFill>
                <a:latin typeface="Open Sans 2 Bold"/>
              </a:rPr>
              <a:t>17.000 UPF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895614" y="4320185"/>
            <a:ext cx="784229" cy="18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B0B0B"/>
                </a:solidFill>
                <a:latin typeface="Poppins"/>
              </a:rPr>
              <a:t>Hombres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0975054" y="4310623"/>
            <a:ext cx="688517" cy="18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B0B0B"/>
                </a:solidFill>
                <a:latin typeface="Poppins"/>
              </a:rPr>
              <a:t>Mujeres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9933019" y="3985036"/>
            <a:ext cx="746823" cy="24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3"/>
              </a:lnSpc>
            </a:pPr>
            <a:r>
              <a:rPr lang="en-US" sz="1481">
                <a:solidFill>
                  <a:srgbClr val="0B0B0B"/>
                </a:solidFill>
                <a:latin typeface="Open Sans 2 Bold"/>
              </a:rPr>
              <a:t>10.000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0916748" y="3985036"/>
            <a:ext cx="746823" cy="24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3"/>
              </a:lnSpc>
            </a:pPr>
            <a:r>
              <a:rPr lang="en-US" sz="1481">
                <a:solidFill>
                  <a:srgbClr val="0B0B0B"/>
                </a:solidFill>
                <a:latin typeface="Open Sans 2 Bold"/>
              </a:rPr>
              <a:t>7.000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937014" y="1854200"/>
            <a:ext cx="2398232" cy="609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  <a:spcBef>
                <a:spcPct val="0"/>
              </a:spcBef>
            </a:pPr>
            <a:r>
              <a:rPr lang="en-US" sz="1981" dirty="0" err="1">
                <a:solidFill>
                  <a:schemeClr val="tx1"/>
                </a:solidFill>
                <a:latin typeface="Poppins"/>
              </a:rPr>
              <a:t>Incremento</a:t>
            </a:r>
            <a:r>
              <a:rPr lang="en-US" sz="1981" dirty="0">
                <a:solidFill>
                  <a:schemeClr val="tx1"/>
                </a:solidFill>
                <a:latin typeface="Poppins"/>
              </a:rPr>
              <a:t> de los </a:t>
            </a:r>
            <a:r>
              <a:rPr lang="en-US" sz="1981" dirty="0" err="1">
                <a:solidFill>
                  <a:schemeClr val="tx1"/>
                </a:solidFill>
                <a:latin typeface="Poppins"/>
              </a:rPr>
              <a:t>ingresos</a:t>
            </a:r>
            <a:r>
              <a:rPr lang="en-US" sz="198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1981" dirty="0" err="1">
                <a:solidFill>
                  <a:schemeClr val="tx1"/>
                </a:solidFill>
                <a:latin typeface="Poppins"/>
              </a:rPr>
              <a:t>netos</a:t>
            </a:r>
            <a:endParaRPr lang="en-US" sz="1981" dirty="0">
              <a:solidFill>
                <a:schemeClr val="tx1"/>
              </a:solidFill>
              <a:latin typeface="Poppins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7236024" y="3778628"/>
            <a:ext cx="911310" cy="280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5"/>
              </a:lnSpc>
            </a:pPr>
            <a:r>
              <a:rPr lang="en-US" sz="1696">
                <a:solidFill>
                  <a:srgbClr val="0B0B0B"/>
                </a:solidFill>
                <a:latin typeface="Open Sans 2 Bold"/>
              </a:rPr>
              <a:t>18.000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80116" y="1092201"/>
            <a:ext cx="267268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  <a:spcBef>
                <a:spcPct val="0"/>
              </a:spcBef>
            </a:pPr>
            <a:r>
              <a:rPr lang="en-US" sz="2115" dirty="0" err="1">
                <a:solidFill>
                  <a:schemeClr val="tx1"/>
                </a:solidFill>
                <a:latin typeface="Poppins"/>
              </a:rPr>
              <a:t>Acceso</a:t>
            </a:r>
            <a:r>
              <a:rPr lang="en-US" sz="2115" dirty="0">
                <a:solidFill>
                  <a:schemeClr val="tx1"/>
                </a:solidFill>
                <a:latin typeface="Poppins"/>
              </a:rPr>
              <a:t> a </a:t>
            </a:r>
            <a:r>
              <a:rPr lang="en-US" sz="2115" dirty="0" err="1">
                <a:solidFill>
                  <a:schemeClr val="tx1"/>
                </a:solidFill>
                <a:latin typeface="Poppins"/>
              </a:rPr>
              <a:t>servicios</a:t>
            </a:r>
            <a:r>
              <a:rPr lang="en-US" sz="2115" dirty="0">
                <a:solidFill>
                  <a:schemeClr val="tx1"/>
                </a:solidFill>
                <a:latin typeface="Poppins"/>
              </a:rPr>
              <a:t> y </a:t>
            </a:r>
            <a:r>
              <a:rPr lang="en-US" sz="2115" dirty="0" err="1">
                <a:solidFill>
                  <a:schemeClr val="tx1"/>
                </a:solidFill>
                <a:latin typeface="Poppins"/>
              </a:rPr>
              <a:t>productos</a:t>
            </a:r>
            <a:endParaRPr lang="en-US" sz="2115" dirty="0">
              <a:solidFill>
                <a:schemeClr val="tx1"/>
              </a:solidFill>
              <a:latin typeface="Poppins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563587" y="177267"/>
            <a:ext cx="10845002" cy="4444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de las </a:t>
            </a:r>
            <a:r>
              <a:rPr lang="en-US" dirty="0" err="1"/>
              <a:t>fases</a:t>
            </a:r>
            <a:r>
              <a:rPr lang="en-US" dirty="0"/>
              <a:t> del </a:t>
            </a:r>
            <a:r>
              <a:rPr lang="en-US" dirty="0" err="1"/>
              <a:t>proyecto</a:t>
            </a:r>
            <a:r>
              <a:rPr lang="en-US" dirty="0"/>
              <a:t> 2014 - 2022 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-1180871" y="6028969"/>
            <a:ext cx="1488452" cy="39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4"/>
              </a:lnSpc>
            </a:pPr>
            <a:r>
              <a:rPr lang="en-US" sz="2169" spc="163">
                <a:solidFill>
                  <a:srgbClr val="FFFFFF"/>
                </a:solidFill>
                <a:latin typeface="Barlow Semi-Bold Italics"/>
              </a:rPr>
              <a:t>SARA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494308" y="5683891"/>
            <a:ext cx="240819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8"/>
              </a:lnSpc>
              <a:spcBef>
                <a:spcPct val="0"/>
              </a:spcBef>
            </a:pPr>
            <a:r>
              <a:rPr lang="en-US" sz="1448">
                <a:solidFill>
                  <a:srgbClr val="FFFFFF"/>
                </a:solidFill>
                <a:latin typeface="Poppins"/>
              </a:rPr>
              <a:t>17.000 Mujeres con capacidades mejoradas para su Empoderamiento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910786" y="5688752"/>
            <a:ext cx="1891025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8"/>
              </a:lnSpc>
              <a:spcBef>
                <a:spcPct val="0"/>
              </a:spcBef>
            </a:pPr>
            <a:r>
              <a:rPr lang="en-US" sz="1448">
                <a:solidFill>
                  <a:srgbClr val="FFFFFF"/>
                </a:solidFill>
                <a:latin typeface="Poppins"/>
              </a:rPr>
              <a:t>10.000 Hombres y mujeres accedieron a seguros 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3865595" y="5687491"/>
            <a:ext cx="1922723" cy="68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7"/>
              </a:lnSpc>
              <a:spcBef>
                <a:spcPct val="0"/>
              </a:spcBef>
            </a:pPr>
            <a:r>
              <a:rPr lang="en-US" sz="1472">
                <a:solidFill>
                  <a:srgbClr val="FFFFFF"/>
                </a:solidFill>
                <a:latin typeface="Poppins"/>
              </a:rPr>
              <a:t>11.000 Hombres y mujeres accedieron a crédito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726977" y="5677541"/>
            <a:ext cx="202662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8"/>
              </a:lnSpc>
              <a:spcBef>
                <a:spcPct val="0"/>
              </a:spcBef>
            </a:pPr>
            <a:r>
              <a:rPr lang="en-US" sz="1448" dirty="0">
                <a:solidFill>
                  <a:srgbClr val="FFFFFF"/>
                </a:solidFill>
                <a:latin typeface="Poppins"/>
              </a:rPr>
              <a:t>33.000 Hombres y </a:t>
            </a:r>
            <a:r>
              <a:rPr lang="en-US" sz="1448" dirty="0" err="1">
                <a:solidFill>
                  <a:srgbClr val="FFFFFF"/>
                </a:solidFill>
                <a:latin typeface="Poppins"/>
              </a:rPr>
              <a:t>mujeres</a:t>
            </a:r>
            <a:r>
              <a:rPr lang="en-US" sz="1448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1448" dirty="0" err="1">
                <a:solidFill>
                  <a:srgbClr val="FFFFFF"/>
                </a:solidFill>
                <a:latin typeface="Poppins"/>
              </a:rPr>
              <a:t>accedieron</a:t>
            </a:r>
            <a:r>
              <a:rPr lang="en-US" sz="1448" dirty="0">
                <a:solidFill>
                  <a:srgbClr val="FFFFFF"/>
                </a:solidFill>
                <a:latin typeface="Poppins"/>
              </a:rPr>
              <a:t> a </a:t>
            </a:r>
            <a:r>
              <a:rPr lang="en-US" sz="1448" dirty="0" err="1">
                <a:solidFill>
                  <a:srgbClr val="FFFFFF"/>
                </a:solidFill>
                <a:latin typeface="Poppins"/>
              </a:rPr>
              <a:t>educación</a:t>
            </a:r>
            <a:r>
              <a:rPr lang="en-US" sz="1448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1448" dirty="0" err="1">
                <a:solidFill>
                  <a:srgbClr val="FFFFFF"/>
                </a:solidFill>
                <a:latin typeface="Poppins"/>
              </a:rPr>
              <a:t>financiera</a:t>
            </a:r>
            <a:endParaRPr lang="en-US" sz="1448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91" name="TextBox 72">
            <a:extLst>
              <a:ext uri="{FF2B5EF4-FFF2-40B4-BE49-F238E27FC236}">
                <a16:creationId xmlns:a16="http://schemas.microsoft.com/office/drawing/2014/main" id="{8817DC6C-5E8E-2518-B87E-98F3C8D79172}"/>
              </a:ext>
            </a:extLst>
          </p:cNvPr>
          <p:cNvSpPr txBox="1"/>
          <p:nvPr/>
        </p:nvSpPr>
        <p:spPr>
          <a:xfrm>
            <a:off x="6627823" y="1226809"/>
            <a:ext cx="3039021" cy="493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2"/>
              </a:lnSpc>
            </a:pPr>
            <a:r>
              <a:rPr lang="en-US" sz="2400" dirty="0">
                <a:solidFill>
                  <a:schemeClr val="tx1"/>
                </a:solidFill>
                <a:latin typeface="Open Sans 2 Bold"/>
              </a:rPr>
              <a:t>200% (2018-2021)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niño sentado en el pasto&#10;&#10;Descripción generada automáticamente con confianza baja">
            <a:extLst>
              <a:ext uri="{FF2B5EF4-FFF2-40B4-BE49-F238E27FC236}">
                <a16:creationId xmlns:a16="http://schemas.microsoft.com/office/drawing/2014/main" id="{24C129B0-B4E9-42A3-C96F-43B3C35C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13" r="29197" b="-1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2" name="Cuadro de texto 15">
            <a:extLst>
              <a:ext uri="{FF2B5EF4-FFF2-40B4-BE49-F238E27FC236}">
                <a16:creationId xmlns:a16="http://schemas.microsoft.com/office/drawing/2014/main" id="{714F722D-27CF-0FC0-86D0-DF2239933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408" y="1860645"/>
            <a:ext cx="4753591" cy="3769835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Articulación</a:t>
            </a:r>
            <a:r>
              <a:rPr kumimoji="0" lang="en-US" altLang="es-ES" sz="28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kumimoji="0" lang="en-US" altLang="es-ES" sz="28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actores</a:t>
            </a:r>
            <a:endParaRPr kumimoji="0" lang="en-US" altLang="es-ES" sz="28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s-ES" sz="28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Acciones</a:t>
            </a:r>
            <a:r>
              <a:rPr kumimoji="0" lang="en-US" altLang="es-ES" sz="28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en-US" altLang="es-ES" sz="28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respecto</a:t>
            </a:r>
            <a:r>
              <a:rPr kumimoji="0" lang="en-US" altLang="es-ES" sz="28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Cambio </a:t>
            </a:r>
            <a:r>
              <a:rPr kumimoji="0" lang="en-US" altLang="es-ES" sz="28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Climático</a:t>
            </a:r>
            <a:endParaRPr kumimoji="0" lang="en-US" altLang="es-ES" sz="28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s-ES" sz="28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28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Gestion de </a:t>
            </a:r>
            <a:r>
              <a:rPr kumimoji="0" lang="en-US" altLang="es-ES" sz="28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conocimientos</a:t>
            </a:r>
            <a:endParaRPr kumimoji="0" lang="en-US" altLang="es-ES" sz="28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TextBox 84">
            <a:extLst>
              <a:ext uri="{FF2B5EF4-FFF2-40B4-BE49-F238E27FC236}">
                <a16:creationId xmlns:a16="http://schemas.microsoft.com/office/drawing/2014/main" id="{6A7DD530-BA0A-0A78-51A8-E77AF7D8E7F1}"/>
              </a:ext>
            </a:extLst>
          </p:cNvPr>
          <p:cNvSpPr txBox="1"/>
          <p:nvPr/>
        </p:nvSpPr>
        <p:spPr>
          <a:xfrm>
            <a:off x="6510700" y="633125"/>
            <a:ext cx="4491013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err="1"/>
              <a:t>Desafíos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16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CBB1EB-F361-FF59-D2DD-1C27C3F8C834}"/>
              </a:ext>
            </a:extLst>
          </p:cNvPr>
          <p:cNvSpPr/>
          <p:nvPr/>
        </p:nvSpPr>
        <p:spPr>
          <a:xfrm>
            <a:off x="7041856" y="2944090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Muchas gracias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991A3D-6E58-9B7F-F2A0-EEDEA91FAD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7" y="1247458"/>
            <a:ext cx="5536001" cy="4304331"/>
          </a:xfrm>
          <a:prstGeom prst="rect">
            <a:avLst/>
          </a:prstGeom>
        </p:spPr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974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be8ee435c_3_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C5C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1dbe8ee435c_3_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325" y="2092750"/>
            <a:ext cx="8943350" cy="26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">
            <a:extLst>
              <a:ext uri="{FF2B5EF4-FFF2-40B4-BE49-F238E27FC236}">
                <a16:creationId xmlns:a16="http://schemas.microsoft.com/office/drawing/2014/main" id="{E67C4374-843A-C016-7D00-99B6CBE6B29A}"/>
              </a:ext>
            </a:extLst>
          </p:cNvPr>
          <p:cNvSpPr/>
          <p:nvPr/>
        </p:nvSpPr>
        <p:spPr>
          <a:xfrm>
            <a:off x="9232591" y="622300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5B1797F-05B4-9809-079E-7C39D52109FC}"/>
              </a:ext>
            </a:extLst>
          </p:cNvPr>
          <p:cNvSpPr txBox="1"/>
          <p:nvPr/>
        </p:nvSpPr>
        <p:spPr>
          <a:xfrm>
            <a:off x="9496993" y="1085961"/>
            <a:ext cx="2214395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>
                <a:solidFill>
                  <a:schemeClr val="accent2"/>
                </a:solidFill>
              </a:rPr>
              <a:t>Importancia</a:t>
            </a:r>
            <a:r>
              <a:rPr lang="en-US" sz="2800" dirty="0">
                <a:solidFill>
                  <a:schemeClr val="accent2"/>
                </a:solidFill>
              </a:rPr>
              <a:t> de la </a:t>
            </a:r>
            <a:r>
              <a:rPr lang="en-US" sz="2800" dirty="0" err="1">
                <a:solidFill>
                  <a:schemeClr val="accent2"/>
                </a:solidFill>
              </a:rPr>
              <a:t>agricultura</a:t>
            </a:r>
            <a:r>
              <a:rPr lang="en-US" sz="2800" dirty="0">
                <a:solidFill>
                  <a:schemeClr val="accent2"/>
                </a:solidFill>
              </a:rPr>
              <a:t> familiar</a:t>
            </a:r>
          </a:p>
        </p:txBody>
      </p:sp>
      <p:pic>
        <p:nvPicPr>
          <p:cNvPr id="2" name="Imagen 1" descr="Mujer sentada en un jardín&#10;&#10;Descripción generada automáticamente con confianza media">
            <a:extLst>
              <a:ext uri="{FF2B5EF4-FFF2-40B4-BE49-F238E27FC236}">
                <a16:creationId xmlns:a16="http://schemas.microsoft.com/office/drawing/2014/main" id="{5E126998-6015-813A-7FED-E7C543131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410" y="3231839"/>
            <a:ext cx="5093381" cy="3398734"/>
          </a:xfrm>
          <a:prstGeom prst="rect">
            <a:avLst/>
          </a:prstGeom>
        </p:spPr>
      </p:pic>
      <p:graphicFrame>
        <p:nvGraphicFramePr>
          <p:cNvPr id="15" name="CuadroTexto 4">
            <a:extLst>
              <a:ext uri="{FF2B5EF4-FFF2-40B4-BE49-F238E27FC236}">
                <a16:creationId xmlns:a16="http://schemas.microsoft.com/office/drawing/2014/main" id="{C52B9572-44D3-D364-FE09-63CB0B8F8564}"/>
              </a:ext>
            </a:extLst>
          </p:cNvPr>
          <p:cNvGraphicFramePr/>
          <p:nvPr/>
        </p:nvGraphicFramePr>
        <p:xfrm>
          <a:off x="216209" y="666861"/>
          <a:ext cx="6445048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452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04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15">
            <a:extLst>
              <a:ext uri="{FF2B5EF4-FFF2-40B4-BE49-F238E27FC236}">
                <a16:creationId xmlns:a16="http://schemas.microsoft.com/office/drawing/2014/main" id="{CBACFA8D-9CD0-74D2-BC88-22B562754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752" y="404762"/>
            <a:ext cx="8585200" cy="5678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Contribuir al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BO" altLang="es-ES" sz="28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... Incremento del </a:t>
            </a:r>
            <a:r>
              <a:rPr kumimoji="0" lang="es-BO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bienestar y resiliencia económica, social y ambiental</a:t>
            </a:r>
            <a:r>
              <a:rPr kumimoji="0" lang="es-BO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De…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kumimoji="0" lang="es-BO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hombres y mujeres</a:t>
            </a:r>
            <a:r>
              <a:rPr kumimoji="0" lang="es-BO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BO" altLang="es-ES" sz="28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Que...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 realizan actividades de producción primaria,  recolección y/o transformación de productos agrícolas y forestales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BO" altLang="es-ES" sz="28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En…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BO" altLang="es-ES" sz="28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kumimoji="0" lang="es-BO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Sistemas Agroalimentarios</a:t>
            </a:r>
            <a:endParaRPr kumimoji="0" lang="es-BO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Oval 1">
            <a:extLst>
              <a:ext uri="{FF2B5EF4-FFF2-40B4-BE49-F238E27FC236}">
                <a16:creationId xmlns:a16="http://schemas.microsoft.com/office/drawing/2014/main" id="{E67C4374-843A-C016-7D00-99B6CBE6B29A}"/>
              </a:ext>
            </a:extLst>
          </p:cNvPr>
          <p:cNvSpPr/>
          <p:nvPr/>
        </p:nvSpPr>
        <p:spPr>
          <a:xfrm>
            <a:off x="9232591" y="622300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5B1797F-05B4-9809-079E-7C39D52109FC}"/>
              </a:ext>
            </a:extLst>
          </p:cNvPr>
          <p:cNvSpPr txBox="1"/>
          <p:nvPr/>
        </p:nvSpPr>
        <p:spPr>
          <a:xfrm>
            <a:off x="9496993" y="1085960"/>
            <a:ext cx="2214395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¿Para </a:t>
            </a:r>
            <a:r>
              <a:rPr lang="en-US" sz="2800" dirty="0" err="1">
                <a:solidFill>
                  <a:schemeClr val="accent2"/>
                </a:solidFill>
              </a:rPr>
              <a:t>qué</a:t>
            </a:r>
            <a:r>
              <a:rPr lang="en-US" sz="2800" dirty="0">
                <a:solidFill>
                  <a:schemeClr val="accent2"/>
                </a:solidFill>
              </a:rPr>
              <a:t> y para </a:t>
            </a:r>
            <a:r>
              <a:rPr lang="en-US" sz="2800" dirty="0" err="1">
                <a:solidFill>
                  <a:schemeClr val="accent2"/>
                </a:solidFill>
              </a:rPr>
              <a:t>quién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existe</a:t>
            </a:r>
            <a:r>
              <a:rPr lang="en-US" sz="2800" dirty="0">
                <a:solidFill>
                  <a:schemeClr val="accent2"/>
                </a:solidFill>
              </a:rPr>
              <a:t> el Proyecto?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043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FDC9669-38DD-FFF5-87BC-CD551EFAD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033" y="1224747"/>
            <a:ext cx="9992967" cy="5633253"/>
          </a:xfrm>
          <a:prstGeom prst="rect">
            <a:avLst/>
          </a:prstGeom>
        </p:spPr>
      </p:pic>
      <p:sp>
        <p:nvSpPr>
          <p:cNvPr id="12" name="Oval 1">
            <a:extLst>
              <a:ext uri="{FF2B5EF4-FFF2-40B4-BE49-F238E27FC236}">
                <a16:creationId xmlns:a16="http://schemas.microsoft.com/office/drawing/2014/main" id="{E67C4374-843A-C016-7D00-99B6CBE6B29A}"/>
              </a:ext>
            </a:extLst>
          </p:cNvPr>
          <p:cNvSpPr/>
          <p:nvPr/>
        </p:nvSpPr>
        <p:spPr>
          <a:xfrm>
            <a:off x="6248091" y="330200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CFDFC2B-FF9C-1318-9A40-0FB55A5B3B2E}"/>
              </a:ext>
            </a:extLst>
          </p:cNvPr>
          <p:cNvSpPr txBox="1"/>
          <p:nvPr/>
        </p:nvSpPr>
        <p:spPr>
          <a:xfrm>
            <a:off x="6487093" y="1224747"/>
            <a:ext cx="221439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¿</a:t>
            </a:r>
            <a:r>
              <a:rPr lang="en-US" sz="2800" dirty="0" err="1">
                <a:solidFill>
                  <a:schemeClr val="accent2"/>
                </a:solidFill>
              </a:rPr>
              <a:t>Dónde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trabaja</a:t>
            </a:r>
            <a:r>
              <a:rPr lang="en-US" sz="2800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088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DA932D-56A4-B110-8C6F-BAC5BA4FD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5600" y="75871"/>
            <a:ext cx="12503312" cy="6782129"/>
          </a:xfrm>
          <a:prstGeom prst="rect">
            <a:avLst/>
          </a:prstGeom>
        </p:spPr>
      </p:pic>
      <p:sp>
        <p:nvSpPr>
          <p:cNvPr id="12" name="Oval 1">
            <a:extLst>
              <a:ext uri="{FF2B5EF4-FFF2-40B4-BE49-F238E27FC236}">
                <a16:creationId xmlns:a16="http://schemas.microsoft.com/office/drawing/2014/main" id="{E67C4374-843A-C016-7D00-99B6CBE6B29A}"/>
              </a:ext>
            </a:extLst>
          </p:cNvPr>
          <p:cNvSpPr/>
          <p:nvPr/>
        </p:nvSpPr>
        <p:spPr>
          <a:xfrm>
            <a:off x="9296091" y="114300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CFDFC2B-FF9C-1318-9A40-0FB55A5B3B2E}"/>
              </a:ext>
            </a:extLst>
          </p:cNvPr>
          <p:cNvSpPr txBox="1"/>
          <p:nvPr/>
        </p:nvSpPr>
        <p:spPr>
          <a:xfrm>
            <a:off x="9535093" y="1008847"/>
            <a:ext cx="221439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¿Con </a:t>
            </a:r>
            <a:r>
              <a:rPr lang="en-US" sz="2800" dirty="0" err="1">
                <a:solidFill>
                  <a:schemeClr val="accent2"/>
                </a:solidFill>
              </a:rPr>
              <a:t>quiénes</a:t>
            </a:r>
            <a:r>
              <a:rPr lang="en-US" sz="2800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606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043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Forma, Flecha&#10;&#10;Descripción generada automáticamente">
            <a:extLst>
              <a:ext uri="{FF2B5EF4-FFF2-40B4-BE49-F238E27FC236}">
                <a16:creationId xmlns:a16="http://schemas.microsoft.com/office/drawing/2014/main" id="{FA763ABE-65E4-BC6D-0191-17BFE6E03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06999" y="125362"/>
            <a:ext cx="5354883" cy="5422666"/>
          </a:xfrm>
          <a:prstGeom prst="rect">
            <a:avLst/>
          </a:prstGeom>
        </p:spPr>
      </p:pic>
      <p:sp>
        <p:nvSpPr>
          <p:cNvPr id="5" name="Oval 1">
            <a:extLst>
              <a:ext uri="{FF2B5EF4-FFF2-40B4-BE49-F238E27FC236}">
                <a16:creationId xmlns:a16="http://schemas.microsoft.com/office/drawing/2014/main" id="{D625CDA7-02AE-D33E-4990-E6D7BACED668}"/>
              </a:ext>
            </a:extLst>
          </p:cNvPr>
          <p:cNvSpPr/>
          <p:nvPr/>
        </p:nvSpPr>
        <p:spPr>
          <a:xfrm>
            <a:off x="8953191" y="215900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49B80CD-FC5A-9B20-CC4C-4A1F22C47BD4}"/>
              </a:ext>
            </a:extLst>
          </p:cNvPr>
          <p:cNvSpPr txBox="1"/>
          <p:nvPr/>
        </p:nvSpPr>
        <p:spPr>
          <a:xfrm>
            <a:off x="9192193" y="1325890"/>
            <a:ext cx="221439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¿</a:t>
            </a:r>
            <a:r>
              <a:rPr lang="en-US" sz="2800" dirty="0" err="1">
                <a:solidFill>
                  <a:schemeClr val="accent2"/>
                </a:solidFill>
              </a:rPr>
              <a:t>Cómo</a:t>
            </a:r>
            <a:r>
              <a:rPr lang="en-US" sz="28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4" name="Cuadro de texto 15">
            <a:extLst>
              <a:ext uri="{FF2B5EF4-FFF2-40B4-BE49-F238E27FC236}">
                <a16:creationId xmlns:a16="http://schemas.microsoft.com/office/drawing/2014/main" id="{9B3756DC-DCD2-0E25-2580-5A03622E4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871" y="3660842"/>
            <a:ext cx="5027212" cy="2681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1. Multidimensional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BO" altLang="es-ES" sz="3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2. Sistémico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BO" altLang="es-ES" sz="3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3. Género</a:t>
            </a:r>
            <a:endParaRPr kumimoji="0" lang="es-BO" altLang="es-E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3862B7-537D-1260-458F-B0C636EA7893}"/>
              </a:ext>
            </a:extLst>
          </p:cNvPr>
          <p:cNvSpPr txBox="1"/>
          <p:nvPr/>
        </p:nvSpPr>
        <p:spPr>
          <a:xfrm>
            <a:off x="5472940" y="1213646"/>
            <a:ext cx="2734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/>
              <a:t>Tres</a:t>
            </a:r>
          </a:p>
          <a:p>
            <a:pPr algn="ctr"/>
            <a:r>
              <a:rPr lang="es-BO" sz="3200" b="1" dirty="0"/>
              <a:t>enfoques</a:t>
            </a:r>
          </a:p>
        </p:txBody>
      </p:sp>
    </p:spTree>
    <p:extLst>
      <p:ext uri="{BB962C8B-B14F-4D97-AF65-F5344CB8AC3E}">
        <p14:creationId xmlns:p14="http://schemas.microsoft.com/office/powerpoint/2010/main" val="83056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9"/>
          <p:cNvSpPr txBox="1"/>
          <p:nvPr/>
        </p:nvSpPr>
        <p:spPr>
          <a:xfrm>
            <a:off x="3069608" y="344930"/>
            <a:ext cx="10833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>
                <a:solidFill>
                  <a:srgbClr val="FC8004"/>
                </a:solidFill>
                <a:latin typeface="Century Gothic" panose="020B0502020202020204" pitchFamily="34" charset="0"/>
              </a:rPr>
              <a:t>Enfoque multidimensional de la pobreza (PMD)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41376" y="548531"/>
            <a:ext cx="1432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2.1</a:t>
            </a:r>
            <a:r>
              <a:rPr lang="es-BO" sz="4000" b="1" dirty="0">
                <a:solidFill>
                  <a:srgbClr val="FC8004"/>
                </a:solidFill>
                <a:latin typeface="Century Gothic" panose="020B0502020202020204" pitchFamily="34" charset="0"/>
              </a:rPr>
              <a:t> </a:t>
            </a:r>
            <a:endParaRPr lang="es-BO" sz="4000" dirty="0"/>
          </a:p>
        </p:txBody>
      </p:sp>
      <p:pic>
        <p:nvPicPr>
          <p:cNvPr id="3" name="1 Imagen">
            <a:extLst>
              <a:ext uri="{FF2B5EF4-FFF2-40B4-BE49-F238E27FC236}">
                <a16:creationId xmlns:a16="http://schemas.microsoft.com/office/drawing/2014/main" id="{64B18789-6E77-48B1-6A25-3AF51AAB53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6" r="25357"/>
          <a:stretch/>
        </p:blipFill>
        <p:spPr>
          <a:xfrm>
            <a:off x="4287944" y="993070"/>
            <a:ext cx="5374572" cy="5564217"/>
          </a:xfrm>
          <a:prstGeom prst="rect">
            <a:avLst/>
          </a:prstGeom>
        </p:spPr>
      </p:pic>
      <p:pic>
        <p:nvPicPr>
          <p:cNvPr id="4" name="Imagen 3" descr="Forma, Flecha&#10;&#10;Descripción generada automáticamente">
            <a:extLst>
              <a:ext uri="{FF2B5EF4-FFF2-40B4-BE49-F238E27FC236}">
                <a16:creationId xmlns:a16="http://schemas.microsoft.com/office/drawing/2014/main" id="{F8A99396-DA17-89DD-2B38-13FC3184E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1999" y="1166762"/>
            <a:ext cx="1544191" cy="15637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0CCDAB-2C22-349E-0097-AAE66AAF68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188" y="0"/>
            <a:ext cx="2758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117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 redondeado"/>
          <p:cNvSpPr/>
          <p:nvPr/>
        </p:nvSpPr>
        <p:spPr>
          <a:xfrm>
            <a:off x="2402408" y="4700065"/>
            <a:ext cx="8175008" cy="17007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6" name="15 Rectángulo redondeado"/>
          <p:cNvSpPr/>
          <p:nvPr/>
        </p:nvSpPr>
        <p:spPr>
          <a:xfrm>
            <a:off x="2402408" y="3082165"/>
            <a:ext cx="8175008" cy="633273"/>
          </a:xfrm>
          <a:prstGeom prst="roundRect">
            <a:avLst/>
          </a:prstGeom>
          <a:solidFill>
            <a:srgbClr val="65B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79" name="TextBox 9"/>
          <p:cNvSpPr txBox="1"/>
          <p:nvPr/>
        </p:nvSpPr>
        <p:spPr>
          <a:xfrm>
            <a:off x="775195" y="333102"/>
            <a:ext cx="904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>
                <a:solidFill>
                  <a:srgbClr val="FC8004"/>
                </a:solidFill>
                <a:latin typeface="Century Gothic" panose="020B0502020202020204" pitchFamily="34" charset="0"/>
              </a:rPr>
              <a:t>Enfoque de Sistemas Inclusivos (DSMI)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40" y="3675763"/>
            <a:ext cx="3106481" cy="321476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880887" y="5034175"/>
            <a:ext cx="55424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El enfoque facilita procesos para generar innovaciones en los sistemas económicos y sociales con efectos positivos en la población vulnerable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12325" y="3164487"/>
            <a:ext cx="4668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BO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Cambio sistémico = Innovación</a:t>
            </a:r>
            <a:endParaRPr lang="en-GB" sz="2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402408" y="1815146"/>
            <a:ext cx="8175008" cy="63327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TextBox 9"/>
          <p:cNvSpPr txBox="1"/>
          <p:nvPr/>
        </p:nvSpPr>
        <p:spPr>
          <a:xfrm>
            <a:off x="8700840" y="1900949"/>
            <a:ext cx="1587700" cy="46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Impacto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2841366" y="1900949"/>
            <a:ext cx="251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Sostenibilidad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6146459" y="1900949"/>
            <a:ext cx="1255590" cy="46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Escala</a:t>
            </a:r>
          </a:p>
        </p:txBody>
      </p:sp>
      <p:sp>
        <p:nvSpPr>
          <p:cNvPr id="15" name="14 Triángulo isósceles"/>
          <p:cNvSpPr/>
          <p:nvPr/>
        </p:nvSpPr>
        <p:spPr>
          <a:xfrm>
            <a:off x="5299429" y="2640908"/>
            <a:ext cx="2380966" cy="26836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8" name="17 Triángulo isósceles"/>
          <p:cNvSpPr/>
          <p:nvPr/>
        </p:nvSpPr>
        <p:spPr>
          <a:xfrm>
            <a:off x="5299429" y="4107577"/>
            <a:ext cx="2380966" cy="26836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0" name="19 Elipse"/>
          <p:cNvSpPr/>
          <p:nvPr/>
        </p:nvSpPr>
        <p:spPr>
          <a:xfrm>
            <a:off x="1504359" y="2852823"/>
            <a:ext cx="1108208" cy="110820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C80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88" y="2953073"/>
            <a:ext cx="540048" cy="958965"/>
          </a:xfrm>
          <a:prstGeom prst="rect">
            <a:avLst/>
          </a:prstGeom>
        </p:spPr>
      </p:pic>
      <p:sp>
        <p:nvSpPr>
          <p:cNvPr id="24" name="23 Elipse"/>
          <p:cNvSpPr/>
          <p:nvPr/>
        </p:nvSpPr>
        <p:spPr>
          <a:xfrm>
            <a:off x="1504359" y="4480071"/>
            <a:ext cx="1108208" cy="110820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C80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>
            <a:off x="1544114" y="4775314"/>
            <a:ext cx="1047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28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DSMI</a:t>
            </a:r>
            <a:endParaRPr lang="es-BO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1520261" y="1554176"/>
            <a:ext cx="1108208" cy="110820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C80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73" y="1699841"/>
            <a:ext cx="816877" cy="816877"/>
          </a:xfrm>
          <a:prstGeom prst="rect">
            <a:avLst/>
          </a:prstGeom>
        </p:spPr>
      </p:pic>
      <p:pic>
        <p:nvPicPr>
          <p:cNvPr id="9" name="Imagen 8" descr="Forma, Flecha&#10;&#10;Descripción generada automáticamente">
            <a:extLst>
              <a:ext uri="{FF2B5EF4-FFF2-40B4-BE49-F238E27FC236}">
                <a16:creationId xmlns:a16="http://schemas.microsoft.com/office/drawing/2014/main" id="{42DDC4DB-4221-FAA7-F90D-52220A297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388599" y="188862"/>
            <a:ext cx="1544191" cy="15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925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9"/>
          <p:cNvSpPr txBox="1"/>
          <p:nvPr/>
        </p:nvSpPr>
        <p:spPr>
          <a:xfrm>
            <a:off x="971368" y="371719"/>
            <a:ext cx="6125964" cy="190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>
                <a:solidFill>
                  <a:srgbClr val="FC8004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err="1"/>
              <a:t>Enfoque</a:t>
            </a:r>
            <a:r>
              <a:rPr lang="en-US" dirty="0"/>
              <a:t> de </a:t>
            </a:r>
            <a:r>
              <a:rPr lang="en-US" dirty="0" err="1"/>
              <a:t>Género</a:t>
            </a:r>
            <a:r>
              <a:rPr lang="en-US" dirty="0"/>
              <a:t> (</a:t>
            </a:r>
            <a:r>
              <a:rPr lang="en-US" dirty="0" err="1"/>
              <a:t>empoderamiento</a:t>
            </a:r>
            <a:r>
              <a:rPr lang="en-US" dirty="0"/>
              <a:t> de las </a:t>
            </a:r>
            <a:r>
              <a:rPr lang="en-US" dirty="0" err="1"/>
              <a:t>mujeres</a:t>
            </a:r>
            <a:r>
              <a:rPr lang="en-US" dirty="0"/>
              <a:t>)</a:t>
            </a:r>
          </a:p>
        </p:txBody>
      </p:sp>
      <p:sp>
        <p:nvSpPr>
          <p:cNvPr id="7" name="Cuadro de texto 15">
            <a:extLst>
              <a:ext uri="{FF2B5EF4-FFF2-40B4-BE49-F238E27FC236}">
                <a16:creationId xmlns:a16="http://schemas.microsoft.com/office/drawing/2014/main" id="{F95F3161-B617-59BD-F204-8823E2C87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68" y="2711395"/>
            <a:ext cx="4114801" cy="3465568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3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s-E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3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Familiar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s-E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sz="3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Comunitario</a:t>
            </a:r>
            <a:endParaRPr kumimoji="0" lang="en-US" altLang="es-ES" sz="3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Imagen 8" descr="Forma, Flecha&#10;&#10;Descripción generada automáticamente">
            <a:extLst>
              <a:ext uri="{FF2B5EF4-FFF2-40B4-BE49-F238E27FC236}">
                <a16:creationId xmlns:a16="http://schemas.microsoft.com/office/drawing/2014/main" id="{42DDC4DB-4221-FAA7-F90D-52220A297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5" b="16301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026" name="Picture 2" descr="Carteles">
            <a:extLst>
              <a:ext uri="{FF2B5EF4-FFF2-40B4-BE49-F238E27FC236}">
                <a16:creationId xmlns:a16="http://schemas.microsoft.com/office/drawing/2014/main" id="{538B41F9-FD6A-6561-A810-580090DFE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1" r="2" b="8703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2780068-26C0-68D2-A45B-F80917E408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68" r="-1" b="33808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80291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78BA218D82C498D4D8F351A4131EF" ma:contentTypeVersion="17" ma:contentTypeDescription="Create a new document." ma:contentTypeScope="" ma:versionID="3641b100945c5db2b92a2ef3fc0d60b2">
  <xsd:schema xmlns:xsd="http://www.w3.org/2001/XMLSchema" xmlns:xs="http://www.w3.org/2001/XMLSchema" xmlns:p="http://schemas.microsoft.com/office/2006/metadata/properties" xmlns:ns2="07586bac-5231-4927-ab49-67116574a62e" xmlns:ns3="2e93361f-4daf-4b00-bf58-60bcc060633d" xmlns:ns4="2f5f6eb6-ef45-4cc7-acd1-315704ade2e7" targetNamespace="http://schemas.microsoft.com/office/2006/metadata/properties" ma:root="true" ma:fieldsID="2b9f13f522c301c7714e3a85e8c1ee79" ns2:_="" ns3:_="" ns4:_="">
    <xsd:import namespace="07586bac-5231-4927-ab49-67116574a62e"/>
    <xsd:import namespace="2e93361f-4daf-4b00-bf58-60bcc060633d"/>
    <xsd:import namespace="2f5f6eb6-ef45-4cc7-acd1-315704ade2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86bac-5231-4927-ab49-67116574a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ff1a7de-0354-4fe7-a65a-68130dd040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3361f-4daf-4b00-bf58-60bcc06063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f6eb6-ef45-4cc7-acd1-315704ade2e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bcdd4f7-c1bc-4eb0-9830-fc9c506c3cbb}" ma:internalName="TaxCatchAll" ma:showField="CatchAllData" ma:web="2e93361f-4daf-4b00-bf58-60bcc06063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e93361f-4daf-4b00-bf58-60bcc060633d">
      <UserInfo>
        <DisplayName>Sandra Nisttahusz</DisplayName>
        <AccountId>6</AccountId>
        <AccountType/>
      </UserInfo>
      <UserInfo>
        <DisplayName>Franz Miralles</DisplayName>
        <AccountId>15</AccountId>
        <AccountType/>
      </UserInfo>
      <UserInfo>
        <DisplayName>Sandra Escalera</DisplayName>
        <AccountId>18</AccountId>
        <AccountType/>
      </UserInfo>
      <UserInfo>
        <DisplayName>Rosio Tarraga</DisplayName>
        <AccountId>13</AccountId>
        <AccountType/>
      </UserInfo>
    </SharedWithUsers>
    <lcf76f155ced4ddcb4097134ff3c332f xmlns="07586bac-5231-4927-ab49-67116574a62e">
      <Terms xmlns="http://schemas.microsoft.com/office/infopath/2007/PartnerControls"/>
    </lcf76f155ced4ddcb4097134ff3c332f>
    <TaxCatchAll xmlns="2f5f6eb6-ef45-4cc7-acd1-315704ade2e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CCCEB9-BA2D-4528-981C-C20C390AC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586bac-5231-4927-ab49-67116574a62e"/>
    <ds:schemaRef ds:uri="2e93361f-4daf-4b00-bf58-60bcc060633d"/>
    <ds:schemaRef ds:uri="2f5f6eb6-ef45-4cc7-acd1-315704ade2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8FCE89-6707-49DE-9775-2B0AB17A521C}">
  <ds:schemaRefs>
    <ds:schemaRef ds:uri="2f5f6eb6-ef45-4cc7-acd1-315704ade2e7"/>
    <ds:schemaRef ds:uri="http://purl.org/dc/terms/"/>
    <ds:schemaRef ds:uri="http://schemas.microsoft.com/office/infopath/2007/PartnerControls"/>
    <ds:schemaRef ds:uri="http://schemas.microsoft.com/office/2006/documentManagement/types"/>
    <ds:schemaRef ds:uri="2e93361f-4daf-4b00-bf58-60bcc060633d"/>
    <ds:schemaRef ds:uri="07586bac-5231-4927-ab49-67116574a62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9D98F4-DAA8-488E-8191-E743F595B7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346</Words>
  <Application>Microsoft Office PowerPoint</Application>
  <PresentationFormat>Panorámica</PresentationFormat>
  <Paragraphs>96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Barlow Semi-Bold Italics</vt:lpstr>
      <vt:lpstr>Calibri</vt:lpstr>
      <vt:lpstr>Century Gothic</vt:lpstr>
      <vt:lpstr>Fira Sans Extra Condensed</vt:lpstr>
      <vt:lpstr>Gill Sans MT</vt:lpstr>
      <vt:lpstr>Open Sans 2 Bold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 Alvarez Ascarrunz</dc:creator>
  <cp:lastModifiedBy>Sandra Nisttahusz</cp:lastModifiedBy>
  <cp:revision>4</cp:revision>
  <dcterms:created xsi:type="dcterms:W3CDTF">2023-01-27T14:00:19Z</dcterms:created>
  <dcterms:modified xsi:type="dcterms:W3CDTF">2023-08-14T13:48:43Z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0x0101005FF78BA218D82C498D4D8F351A4131EF</vt:lpwstr>
  </property>
  <property fmtid="{D5CDD505-2E9C-101B-9397-08002B2CF9AE}" pid="3" name="MediaServiceImageTags">
    <vt:lpwstr/>
  </property>
</Properties>
</file>